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79" r:id="rId2"/>
    <p:sldId id="293" r:id="rId3"/>
    <p:sldId id="354" r:id="rId4"/>
    <p:sldId id="298" r:id="rId5"/>
    <p:sldId id="299" r:id="rId6"/>
    <p:sldId id="309" r:id="rId7"/>
    <p:sldId id="333" r:id="rId8"/>
    <p:sldId id="335" r:id="rId9"/>
    <p:sldId id="334" r:id="rId10"/>
    <p:sldId id="336" r:id="rId11"/>
    <p:sldId id="337" r:id="rId12"/>
    <p:sldId id="352" r:id="rId13"/>
    <p:sldId id="338" r:id="rId14"/>
    <p:sldId id="339" r:id="rId15"/>
    <p:sldId id="340" r:id="rId16"/>
    <p:sldId id="341" r:id="rId17"/>
    <p:sldId id="342" r:id="rId18"/>
    <p:sldId id="343" r:id="rId19"/>
    <p:sldId id="344" r:id="rId20"/>
    <p:sldId id="345" r:id="rId21"/>
    <p:sldId id="346" r:id="rId22"/>
    <p:sldId id="347" r:id="rId23"/>
    <p:sldId id="348" r:id="rId24"/>
    <p:sldId id="349" r:id="rId25"/>
    <p:sldId id="350" r:id="rId26"/>
    <p:sldId id="353" r:id="rId27"/>
    <p:sldId id="351" r:id="rId28"/>
  </p:sldIdLst>
  <p:sldSz cx="18288000" cy="10287000"/>
  <p:notesSz cx="6858000" cy="9144000"/>
  <p:embeddedFontLst>
    <p:embeddedFont>
      <p:font typeface="Abadi" panose="020B0604020104020204" pitchFamily="34" charset="0"/>
      <p:regular r:id="rId30"/>
    </p:embeddedFont>
    <p:embeddedFont>
      <p:font typeface="Aileron" panose="020B0604020202020204" charset="0"/>
      <p:regular r:id="rId31"/>
    </p:embeddedFont>
    <p:embeddedFont>
      <p:font typeface="Aileron Bold" panose="020B0604020202020204" charset="0"/>
      <p:regular r:id="rId32"/>
    </p:embeddedFont>
    <p:embeddedFont>
      <p:font typeface="Garamond" panose="02020404030301010803" pitchFamily="18" charset="0"/>
      <p:regular r:id="rId33"/>
      <p:bold r:id="rId34"/>
      <p: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DA5"/>
    <a:srgbClr val="DD1A32"/>
    <a:srgbClr val="1E5AAA"/>
    <a:srgbClr val="0077C8"/>
    <a:srgbClr val="00A9E0"/>
    <a:srgbClr val="59C9F1"/>
    <a:srgbClr val="71D1F3"/>
    <a:srgbClr val="8BD9F5"/>
    <a:srgbClr val="92DCF6"/>
    <a:srgbClr val="F5863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2F3781-B30C-4D0D-B26B-A2D52DA22DEF}" v="94" dt="2025-07-01T07:42:42.2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447" autoAdjust="0"/>
  </p:normalViewPr>
  <p:slideViewPr>
    <p:cSldViewPr>
      <p:cViewPr varScale="1">
        <p:scale>
          <a:sx n="69" d="100"/>
          <a:sy n="69" d="100"/>
        </p:scale>
        <p:origin x="87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31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iyanjana Ghosh" userId="011bbb4b-0ec9-437b-a5f3-b05a19114676" providerId="ADAL" clId="{842F3781-B30C-4D0D-B26B-A2D52DA22DEF}"/>
    <pc:docChg chg="modSld">
      <pc:chgData name="Priyanjana Ghosh" userId="011bbb4b-0ec9-437b-a5f3-b05a19114676" providerId="ADAL" clId="{842F3781-B30C-4D0D-B26B-A2D52DA22DEF}" dt="2025-07-01T09:06:41.915" v="119" actId="20577"/>
      <pc:docMkLst>
        <pc:docMk/>
      </pc:docMkLst>
      <pc:sldChg chg="modSp">
        <pc:chgData name="Priyanjana Ghosh" userId="011bbb4b-0ec9-437b-a5f3-b05a19114676" providerId="ADAL" clId="{842F3781-B30C-4D0D-B26B-A2D52DA22DEF}" dt="2025-07-01T07:41:37.936" v="3" actId="20577"/>
        <pc:sldMkLst>
          <pc:docMk/>
          <pc:sldMk cId="1056589292" sldId="348"/>
        </pc:sldMkLst>
        <pc:spChg chg="mod">
          <ac:chgData name="Priyanjana Ghosh" userId="011bbb4b-0ec9-437b-a5f3-b05a19114676" providerId="ADAL" clId="{842F3781-B30C-4D0D-B26B-A2D52DA22DEF}" dt="2025-07-01T07:41:37.936" v="3" actId="20577"/>
          <ac:spMkLst>
            <pc:docMk/>
            <pc:sldMk cId="1056589292" sldId="348"/>
            <ac:spMk id="30" creationId="{869FC694-20F0-03EF-3026-FCA199A89664}"/>
          </ac:spMkLst>
        </pc:spChg>
      </pc:sldChg>
      <pc:sldChg chg="modSp mod">
        <pc:chgData name="Priyanjana Ghosh" userId="011bbb4b-0ec9-437b-a5f3-b05a19114676" providerId="ADAL" clId="{842F3781-B30C-4D0D-B26B-A2D52DA22DEF}" dt="2025-07-01T09:06:41.915" v="119" actId="20577"/>
        <pc:sldMkLst>
          <pc:docMk/>
          <pc:sldMk cId="504989737" sldId="349"/>
        </pc:sldMkLst>
        <pc:spChg chg="mod">
          <ac:chgData name="Priyanjana Ghosh" userId="011bbb4b-0ec9-437b-a5f3-b05a19114676" providerId="ADAL" clId="{842F3781-B30C-4D0D-B26B-A2D52DA22DEF}" dt="2025-07-01T09:06:41.915" v="119" actId="20577"/>
          <ac:spMkLst>
            <pc:docMk/>
            <pc:sldMk cId="504989737" sldId="349"/>
            <ac:spMk id="4" creationId="{EC1DE773-13F1-6C44-DC25-488D09ED9C65}"/>
          </ac:spMkLst>
        </pc:spChg>
        <pc:spChg chg="mod">
          <ac:chgData name="Priyanjana Ghosh" userId="011bbb4b-0ec9-437b-a5f3-b05a19114676" providerId="ADAL" clId="{842F3781-B30C-4D0D-B26B-A2D52DA22DEF}" dt="2025-07-01T07:42:42.239" v="94" actId="20577"/>
          <ac:spMkLst>
            <pc:docMk/>
            <pc:sldMk cId="504989737" sldId="349"/>
            <ac:spMk id="30" creationId="{869FC694-20F0-03EF-3026-FCA199A8966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FB8D39-D89F-4CCC-AB21-F0650A449B4A}" type="datetimeFigureOut">
              <a:rPr lang="en-IN" smtClean="0"/>
              <a:t>02-07-2025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E20464-3D1C-40CA-9139-76F8C5C3E6FB}" type="slidenum">
              <a:rPr lang="en-IN" smtClean="0"/>
              <a:t>‹#›</a:t>
            </a:fld>
            <a:endParaRPr lang="en-IN"/>
          </a:p>
        </p:txBody>
      </p:sp>
    </p:spTree>
    <p:extLst>
      <p:ext uri="{BB962C8B-B14F-4D97-AF65-F5344CB8AC3E}">
        <p14:creationId xmlns:p14="http://schemas.microsoft.com/office/powerpoint/2010/main" val="103290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Mr. Adam Grotsky</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1</a:t>
            </a:fld>
            <a:endParaRPr lang="en-IN"/>
          </a:p>
        </p:txBody>
      </p:sp>
    </p:spTree>
    <p:extLst>
      <p:ext uri="{BB962C8B-B14F-4D97-AF65-F5344CB8AC3E}">
        <p14:creationId xmlns:p14="http://schemas.microsoft.com/office/powerpoint/2010/main" val="10202781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10</a:t>
            </a:fld>
            <a:endParaRPr lang="en-IN"/>
          </a:p>
        </p:txBody>
      </p:sp>
    </p:spTree>
    <p:extLst>
      <p:ext uri="{BB962C8B-B14F-4D97-AF65-F5344CB8AC3E}">
        <p14:creationId xmlns:p14="http://schemas.microsoft.com/office/powerpoint/2010/main" val="3771726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11</a:t>
            </a:fld>
            <a:endParaRPr lang="en-IN"/>
          </a:p>
        </p:txBody>
      </p:sp>
    </p:spTree>
    <p:extLst>
      <p:ext uri="{BB962C8B-B14F-4D97-AF65-F5344CB8AC3E}">
        <p14:creationId xmlns:p14="http://schemas.microsoft.com/office/powerpoint/2010/main" val="2241641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12</a:t>
            </a:fld>
            <a:endParaRPr lang="en-IN"/>
          </a:p>
        </p:txBody>
      </p:sp>
    </p:spTree>
    <p:extLst>
      <p:ext uri="{BB962C8B-B14F-4D97-AF65-F5344CB8AC3E}">
        <p14:creationId xmlns:p14="http://schemas.microsoft.com/office/powerpoint/2010/main" val="1578252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13</a:t>
            </a:fld>
            <a:endParaRPr lang="en-IN"/>
          </a:p>
        </p:txBody>
      </p:sp>
    </p:spTree>
    <p:extLst>
      <p:ext uri="{BB962C8B-B14F-4D97-AF65-F5344CB8AC3E}">
        <p14:creationId xmlns:p14="http://schemas.microsoft.com/office/powerpoint/2010/main" val="130742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14</a:t>
            </a:fld>
            <a:endParaRPr lang="en-IN"/>
          </a:p>
        </p:txBody>
      </p:sp>
    </p:spTree>
    <p:extLst>
      <p:ext uri="{BB962C8B-B14F-4D97-AF65-F5344CB8AC3E}">
        <p14:creationId xmlns:p14="http://schemas.microsoft.com/office/powerpoint/2010/main" val="3814662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15</a:t>
            </a:fld>
            <a:endParaRPr lang="en-IN"/>
          </a:p>
        </p:txBody>
      </p:sp>
    </p:spTree>
    <p:extLst>
      <p:ext uri="{BB962C8B-B14F-4D97-AF65-F5344CB8AC3E}">
        <p14:creationId xmlns:p14="http://schemas.microsoft.com/office/powerpoint/2010/main" val="2964623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16</a:t>
            </a:fld>
            <a:endParaRPr lang="en-IN"/>
          </a:p>
        </p:txBody>
      </p:sp>
    </p:spTree>
    <p:extLst>
      <p:ext uri="{BB962C8B-B14F-4D97-AF65-F5344CB8AC3E}">
        <p14:creationId xmlns:p14="http://schemas.microsoft.com/office/powerpoint/2010/main" val="1938113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17</a:t>
            </a:fld>
            <a:endParaRPr lang="en-IN"/>
          </a:p>
        </p:txBody>
      </p:sp>
    </p:spTree>
    <p:extLst>
      <p:ext uri="{BB962C8B-B14F-4D97-AF65-F5344CB8AC3E}">
        <p14:creationId xmlns:p14="http://schemas.microsoft.com/office/powerpoint/2010/main" val="2971609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18</a:t>
            </a:fld>
            <a:endParaRPr lang="en-IN"/>
          </a:p>
        </p:txBody>
      </p:sp>
    </p:spTree>
    <p:extLst>
      <p:ext uri="{BB962C8B-B14F-4D97-AF65-F5344CB8AC3E}">
        <p14:creationId xmlns:p14="http://schemas.microsoft.com/office/powerpoint/2010/main" val="1777685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19</a:t>
            </a:fld>
            <a:endParaRPr lang="en-IN"/>
          </a:p>
        </p:txBody>
      </p:sp>
    </p:spTree>
    <p:extLst>
      <p:ext uri="{BB962C8B-B14F-4D97-AF65-F5344CB8AC3E}">
        <p14:creationId xmlns:p14="http://schemas.microsoft.com/office/powerpoint/2010/main" val="817596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Mr. Adam Grotsky</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2</a:t>
            </a:fld>
            <a:endParaRPr lang="en-IN"/>
          </a:p>
        </p:txBody>
      </p:sp>
    </p:spTree>
    <p:extLst>
      <p:ext uri="{BB962C8B-B14F-4D97-AF65-F5344CB8AC3E}">
        <p14:creationId xmlns:p14="http://schemas.microsoft.com/office/powerpoint/2010/main" val="14917350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20</a:t>
            </a:fld>
            <a:endParaRPr lang="en-IN"/>
          </a:p>
        </p:txBody>
      </p:sp>
    </p:spTree>
    <p:extLst>
      <p:ext uri="{BB962C8B-B14F-4D97-AF65-F5344CB8AC3E}">
        <p14:creationId xmlns:p14="http://schemas.microsoft.com/office/powerpoint/2010/main" val="2763044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21</a:t>
            </a:fld>
            <a:endParaRPr lang="en-IN"/>
          </a:p>
        </p:txBody>
      </p:sp>
    </p:spTree>
    <p:extLst>
      <p:ext uri="{BB962C8B-B14F-4D97-AF65-F5344CB8AC3E}">
        <p14:creationId xmlns:p14="http://schemas.microsoft.com/office/powerpoint/2010/main" val="2903233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22</a:t>
            </a:fld>
            <a:endParaRPr lang="en-IN"/>
          </a:p>
        </p:txBody>
      </p:sp>
    </p:spTree>
    <p:extLst>
      <p:ext uri="{BB962C8B-B14F-4D97-AF65-F5344CB8AC3E}">
        <p14:creationId xmlns:p14="http://schemas.microsoft.com/office/powerpoint/2010/main" val="1152068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23</a:t>
            </a:fld>
            <a:endParaRPr lang="en-IN"/>
          </a:p>
        </p:txBody>
      </p:sp>
    </p:spTree>
    <p:extLst>
      <p:ext uri="{BB962C8B-B14F-4D97-AF65-F5344CB8AC3E}">
        <p14:creationId xmlns:p14="http://schemas.microsoft.com/office/powerpoint/2010/main" val="34412885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24</a:t>
            </a:fld>
            <a:endParaRPr lang="en-IN"/>
          </a:p>
        </p:txBody>
      </p:sp>
    </p:spTree>
    <p:extLst>
      <p:ext uri="{BB962C8B-B14F-4D97-AF65-F5344CB8AC3E}">
        <p14:creationId xmlns:p14="http://schemas.microsoft.com/office/powerpoint/2010/main" val="2351559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25</a:t>
            </a:fld>
            <a:endParaRPr lang="en-IN"/>
          </a:p>
        </p:txBody>
      </p:sp>
    </p:spTree>
    <p:extLst>
      <p:ext uri="{BB962C8B-B14F-4D97-AF65-F5344CB8AC3E}">
        <p14:creationId xmlns:p14="http://schemas.microsoft.com/office/powerpoint/2010/main" val="4324006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26</a:t>
            </a:fld>
            <a:endParaRPr lang="en-IN"/>
          </a:p>
        </p:txBody>
      </p:sp>
    </p:spTree>
    <p:extLst>
      <p:ext uri="{BB962C8B-B14F-4D97-AF65-F5344CB8AC3E}">
        <p14:creationId xmlns:p14="http://schemas.microsoft.com/office/powerpoint/2010/main" val="4285419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Mr. Adam Grotsky</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27</a:t>
            </a:fld>
            <a:endParaRPr lang="en-IN"/>
          </a:p>
        </p:txBody>
      </p:sp>
    </p:spTree>
    <p:extLst>
      <p:ext uri="{BB962C8B-B14F-4D97-AF65-F5344CB8AC3E}">
        <p14:creationId xmlns:p14="http://schemas.microsoft.com/office/powerpoint/2010/main" val="884063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Mr. Adam Grotsky</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3</a:t>
            </a:fld>
            <a:endParaRPr lang="en-IN"/>
          </a:p>
        </p:txBody>
      </p:sp>
    </p:spTree>
    <p:extLst>
      <p:ext uri="{BB962C8B-B14F-4D97-AF65-F5344CB8AC3E}">
        <p14:creationId xmlns:p14="http://schemas.microsoft.com/office/powerpoint/2010/main" val="1387117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Mr. Adam Grotsky</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4</a:t>
            </a:fld>
            <a:endParaRPr lang="en-IN"/>
          </a:p>
        </p:txBody>
      </p:sp>
    </p:spTree>
    <p:extLst>
      <p:ext uri="{BB962C8B-B14F-4D97-AF65-F5344CB8AC3E}">
        <p14:creationId xmlns:p14="http://schemas.microsoft.com/office/powerpoint/2010/main" val="2119118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Mr. Adam Grotsky</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5</a:t>
            </a:fld>
            <a:endParaRPr lang="en-IN"/>
          </a:p>
        </p:txBody>
      </p:sp>
    </p:spTree>
    <p:extLst>
      <p:ext uri="{BB962C8B-B14F-4D97-AF65-F5344CB8AC3E}">
        <p14:creationId xmlns:p14="http://schemas.microsoft.com/office/powerpoint/2010/main" val="39164994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6</a:t>
            </a:fld>
            <a:endParaRPr lang="en-IN"/>
          </a:p>
        </p:txBody>
      </p:sp>
    </p:spTree>
    <p:extLst>
      <p:ext uri="{BB962C8B-B14F-4D97-AF65-F5344CB8AC3E}">
        <p14:creationId xmlns:p14="http://schemas.microsoft.com/office/powerpoint/2010/main" val="1701411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7</a:t>
            </a:fld>
            <a:endParaRPr lang="en-IN"/>
          </a:p>
        </p:txBody>
      </p:sp>
    </p:spTree>
    <p:extLst>
      <p:ext uri="{BB962C8B-B14F-4D97-AF65-F5344CB8AC3E}">
        <p14:creationId xmlns:p14="http://schemas.microsoft.com/office/powerpoint/2010/main" val="2314597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8</a:t>
            </a:fld>
            <a:endParaRPr lang="en-IN"/>
          </a:p>
        </p:txBody>
      </p:sp>
    </p:spTree>
    <p:extLst>
      <p:ext uri="{BB962C8B-B14F-4D97-AF65-F5344CB8AC3E}">
        <p14:creationId xmlns:p14="http://schemas.microsoft.com/office/powerpoint/2010/main" val="425629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Speaker: Ms. Priyanjana Ghosh </a:t>
            </a:r>
          </a:p>
          <a:p>
            <a:endParaRPr lang="en-IN" dirty="0"/>
          </a:p>
        </p:txBody>
      </p:sp>
      <p:sp>
        <p:nvSpPr>
          <p:cNvPr id="4" name="Slide Number Placeholder 3"/>
          <p:cNvSpPr>
            <a:spLocks noGrp="1"/>
          </p:cNvSpPr>
          <p:nvPr>
            <p:ph type="sldNum" sz="quarter" idx="5"/>
          </p:nvPr>
        </p:nvSpPr>
        <p:spPr/>
        <p:txBody>
          <a:bodyPr/>
          <a:lstStyle/>
          <a:p>
            <a:fld id="{1BE20464-3D1C-40CA-9139-76F8C5C3E6FB}" type="slidenum">
              <a:rPr lang="en-IN" smtClean="0"/>
              <a:t>9</a:t>
            </a:fld>
            <a:endParaRPr lang="en-IN"/>
          </a:p>
        </p:txBody>
      </p:sp>
    </p:spTree>
    <p:extLst>
      <p:ext uri="{BB962C8B-B14F-4D97-AF65-F5344CB8AC3E}">
        <p14:creationId xmlns:p14="http://schemas.microsoft.com/office/powerpoint/2010/main" val="10035237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2.jpeg"/><Relationship Id="rId7"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3.jpg"/><Relationship Id="rId5" Type="http://schemas.microsoft.com/office/2007/relationships/hdphoto" Target="../media/hdphoto1.wdp"/><Relationship Id="rId4" Type="http://schemas.openxmlformats.org/officeDocument/2006/relationships/image" Target="../media/image6.png"/><Relationship Id="rId9"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travel.state.gov/content/travel/en.html" TargetMode="External"/><Relationship Id="rId7" Type="http://schemas.microsoft.com/office/2007/relationships/hdphoto" Target="../media/hdphoto1.wd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jpeg"/><Relationship Id="rId4" Type="http://schemas.openxmlformats.org/officeDocument/2006/relationships/hyperlink" Target="https://step.state.gov/step/"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cdc.gov/" TargetMode="External"/><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3.jpe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jpe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jpeg"/><Relationship Id="rId7" Type="http://schemas.microsoft.com/office/2007/relationships/hdphoto" Target="../media/hdphoto4.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3.wdp"/><Relationship Id="rId10" Type="http://schemas.openxmlformats.org/officeDocument/2006/relationships/image" Target="../media/image7.png"/><Relationship Id="rId4" Type="http://schemas.openxmlformats.org/officeDocument/2006/relationships/image" Target="../media/image10.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education.gov.in/apex-level-bodies" TargetMode="External"/><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jpeg"/><Relationship Id="rId4" Type="http://schemas.openxmlformats.org/officeDocument/2006/relationships/hyperlink" Target="https://www.nmc.org.i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hyperlink" Target="https://ociservices.gov.in/welcome" TargetMode="External"/><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7636168"/>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t="-87102" b="-52387"/>
            </a:stretch>
          </a:blipFill>
        </p:spPr>
        <p:txBody>
          <a:bodyPr/>
          <a:lstStyle/>
          <a:p>
            <a:r>
              <a:rPr lang="en-IN" dirty="0"/>
              <a:t> 	</a:t>
            </a:r>
          </a:p>
        </p:txBody>
      </p:sp>
      <p:sp>
        <p:nvSpPr>
          <p:cNvPr id="4" name="TextBox 4"/>
          <p:cNvSpPr txBox="1"/>
          <p:nvPr/>
        </p:nvSpPr>
        <p:spPr>
          <a:xfrm>
            <a:off x="2514600" y="4710186"/>
            <a:ext cx="12090610" cy="845168"/>
          </a:xfrm>
          <a:prstGeom prst="rect">
            <a:avLst/>
          </a:prstGeom>
        </p:spPr>
        <p:txBody>
          <a:bodyPr wrap="square" lIns="0" tIns="0" rIns="0" bIns="0" rtlCol="0" anchor="t">
            <a:spAutoFit/>
          </a:bodyPr>
          <a:lstStyle/>
          <a:p>
            <a:pPr>
              <a:lnSpc>
                <a:spcPts val="7139"/>
              </a:lnSpc>
            </a:pPr>
            <a:r>
              <a:rPr lang="en-US" sz="5400" i="1" dirty="0">
                <a:solidFill>
                  <a:schemeClr val="bg1"/>
                </a:solidFill>
                <a:latin typeface="Times New Roman" panose="02020603050405020304" pitchFamily="18" charset="0"/>
                <a:ea typeface="Source Sans Pro" panose="020B0503030403020204" pitchFamily="34" charset="0"/>
                <a:cs typeface="Times New Roman" panose="02020603050405020304" pitchFamily="18" charset="0"/>
              </a:rPr>
              <a:t>Promoting Mutual Understanding </a:t>
            </a:r>
          </a:p>
        </p:txBody>
      </p:sp>
      <p:pic>
        <p:nvPicPr>
          <p:cNvPr id="11" name="Picture 10" descr="Blue world map">
            <a:extLst>
              <a:ext uri="{FF2B5EF4-FFF2-40B4-BE49-F238E27FC236}">
                <a16:creationId xmlns:a16="http://schemas.microsoft.com/office/drawing/2014/main" id="{F260EE66-64B0-AED5-0B49-96C57E1A38D5}"/>
              </a:ext>
            </a:extLst>
          </p:cNvPr>
          <p:cNvPicPr>
            <a:picLocks noChangeAspect="1"/>
          </p:cNvPicPr>
          <p:nvPr/>
        </p:nvPicPr>
        <p:blipFill rotWithShape="1">
          <a:blip r:embed="rId5" cstate="print">
            <a:alphaModFix amt="24000"/>
            <a:extLst>
              <a:ext uri="{28A0092B-C50C-407E-A947-70E740481C1C}">
                <a14:useLocalDpi xmlns:a14="http://schemas.microsoft.com/office/drawing/2010/main" val="0"/>
              </a:ext>
            </a:extLst>
          </a:blip>
          <a:srcRect l="67" t="8620" r="-67" b="6855"/>
          <a:stretch/>
        </p:blipFill>
        <p:spPr>
          <a:xfrm>
            <a:off x="-21265" y="-43860"/>
            <a:ext cx="18287999" cy="7680028"/>
          </a:xfrm>
          <a:prstGeom prst="rect">
            <a:avLst/>
          </a:prstGeom>
        </p:spPr>
      </p:pic>
      <p:sp>
        <p:nvSpPr>
          <p:cNvPr id="14" name="AutoShape 5">
            <a:extLst>
              <a:ext uri="{FF2B5EF4-FFF2-40B4-BE49-F238E27FC236}">
                <a16:creationId xmlns:a16="http://schemas.microsoft.com/office/drawing/2014/main" id="{2004B4EB-B993-5CA9-BBFE-B2683BF3B8F6}"/>
              </a:ext>
            </a:extLst>
          </p:cNvPr>
          <p:cNvSpPr/>
          <p:nvPr/>
        </p:nvSpPr>
        <p:spPr>
          <a:xfrm>
            <a:off x="0" y="7636168"/>
            <a:ext cx="18266734" cy="0"/>
          </a:xfrm>
          <a:prstGeom prst="line">
            <a:avLst/>
          </a:prstGeom>
          <a:ln w="38100" cap="flat">
            <a:solidFill>
              <a:srgbClr val="F58634"/>
            </a:solidFill>
            <a:prstDash val="solid"/>
            <a:headEnd type="none" w="sm" len="sm"/>
            <a:tailEnd type="none" w="sm" len="sm"/>
          </a:ln>
        </p:spPr>
        <p:txBody>
          <a:bodyPr/>
          <a:lstStyle/>
          <a:p>
            <a:endParaRPr lang="en-IN" dirty="0"/>
          </a:p>
        </p:txBody>
      </p:sp>
      <p:sp>
        <p:nvSpPr>
          <p:cNvPr id="3" name="TextBox 3"/>
          <p:cNvSpPr txBox="1"/>
          <p:nvPr/>
        </p:nvSpPr>
        <p:spPr>
          <a:xfrm>
            <a:off x="2362200" y="2559781"/>
            <a:ext cx="15464248" cy="3391569"/>
          </a:xfrm>
          <a:prstGeom prst="rect">
            <a:avLst/>
          </a:prstGeom>
        </p:spPr>
        <p:txBody>
          <a:bodyPr wrap="square" lIns="0" tIns="0" rIns="0" bIns="0" rtlCol="0" anchor="t">
            <a:spAutoFit/>
          </a:bodyPr>
          <a:lstStyle/>
          <a:p>
            <a:r>
              <a:rPr lang="en-US" sz="6000" spc="120" dirty="0">
                <a:solidFill>
                  <a:srgbClr val="FFFFFF"/>
                </a:solidFill>
                <a:latin typeface="Times New Roman" panose="02020603050405020304" pitchFamily="18" charset="0"/>
                <a:ea typeface="Source Sans Pro" panose="020B0503030403020204" pitchFamily="34" charset="0"/>
                <a:cs typeface="Times New Roman" panose="02020603050405020304" pitchFamily="18" charset="0"/>
              </a:rPr>
              <a:t>UNITED STATES – INDIA </a:t>
            </a:r>
          </a:p>
          <a:p>
            <a:r>
              <a:rPr lang="en-US" sz="6000" spc="120" dirty="0">
                <a:solidFill>
                  <a:srgbClr val="FFFFFF"/>
                </a:solidFill>
                <a:latin typeface="Times New Roman" panose="02020603050405020304" pitchFamily="18" charset="0"/>
                <a:ea typeface="Source Sans Pro" panose="020B0503030403020204" pitchFamily="34" charset="0"/>
                <a:cs typeface="Times New Roman" panose="02020603050405020304" pitchFamily="18" charset="0"/>
              </a:rPr>
              <a:t>EDUCATIONAL FOUNDATION (USIEF)</a:t>
            </a:r>
          </a:p>
          <a:p>
            <a:pPr>
              <a:lnSpc>
                <a:spcPts val="13679"/>
              </a:lnSpc>
            </a:pPr>
            <a:endParaRPr lang="en-US" sz="6800" spc="120" dirty="0">
              <a:solidFill>
                <a:srgbClr val="FFFFFF"/>
              </a:solidFill>
              <a:latin typeface="Abadi" panose="020B0604020104020204" pitchFamily="34" charset="0"/>
              <a:ea typeface="Source Sans Pro" panose="020B0503030403020204" pitchFamily="34" charset="0"/>
            </a:endParaRPr>
          </a:p>
        </p:txBody>
      </p:sp>
      <p:pic>
        <p:nvPicPr>
          <p:cNvPr id="6" name="Picture 5" descr="A logo with a bird and a circle&#10;&#10;Description automatically generated">
            <a:extLst>
              <a:ext uri="{FF2B5EF4-FFF2-40B4-BE49-F238E27FC236}">
                <a16:creationId xmlns:a16="http://schemas.microsoft.com/office/drawing/2014/main" id="{C81F9DF7-4BA6-1FA2-F577-F26820B48F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1000" y="8642668"/>
            <a:ext cx="1066800" cy="1151256"/>
          </a:xfrm>
          <a:prstGeom prst="rect">
            <a:avLst/>
          </a:prstGeom>
        </p:spPr>
      </p:pic>
    </p:spTree>
    <p:extLst>
      <p:ext uri="{BB962C8B-B14F-4D97-AF65-F5344CB8AC3E}">
        <p14:creationId xmlns:p14="http://schemas.microsoft.com/office/powerpoint/2010/main" val="3995078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333500"/>
            <a:ext cx="17411699"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23971"/>
          </a:xfrm>
          <a:prstGeom prst="rect">
            <a:avLst/>
          </a:prstGeom>
        </p:spPr>
        <p:txBody>
          <a:bodyPr wrap="square" lIns="0" tIns="0" rIns="0" bIns="0" rtlCol="0" anchor="t">
            <a:spAutoFit/>
          </a:bodyPr>
          <a:lstStyle/>
          <a:p>
            <a:pPr>
              <a:lnSpc>
                <a:spcPts val="7799"/>
              </a:lnSpc>
            </a:pPr>
            <a:r>
              <a:rPr lang="en-US" sz="6000" spc="129" dirty="0">
                <a:solidFill>
                  <a:srgbClr val="003DA5"/>
                </a:solidFill>
                <a:latin typeface="Times New Roman" panose="02020603050405020304" pitchFamily="18" charset="0"/>
                <a:cs typeface="Times New Roman" panose="02020603050405020304" pitchFamily="18" charset="0"/>
              </a:rPr>
              <a:t>Travel Arrangements</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398863" y="1675661"/>
            <a:ext cx="17357319" cy="7295157"/>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USIEF arranges round-trip air tickets for all Fulbright-Nehru and Fulbright-Kalam grantees. For Flex grantees, USIEF will provide two or three round trip air tickets for the grantee only. </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Travel must comply with the ‘Fly America Act’. </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Fulbright-Nehru and Fulbright-Kalam grantees can also use Air India.</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Tickets will be issued after issuance of Student Visa/ Project Clearance as well as Medical Clearance.</a:t>
            </a:r>
          </a:p>
          <a:p>
            <a:pPr marL="3873">
              <a:buSzPct val="120000"/>
            </a:pPr>
            <a:endParaRPr lang="en-US" sz="2800" dirty="0">
              <a:solidFill>
                <a:srgbClr val="003DA5"/>
              </a:solidFill>
              <a:latin typeface="Abadi" panose="020B0604020104020204" pitchFamily="34" charset="0"/>
            </a:endParaRP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2" name="Picture 1" descr="A logo with a black background&#10;&#10;Description automatically generated">
            <a:extLst>
              <a:ext uri="{FF2B5EF4-FFF2-40B4-BE49-F238E27FC236}">
                <a16:creationId xmlns:a16="http://schemas.microsoft.com/office/drawing/2014/main" id="{066FE79A-BE15-7831-545A-E8E0705DDF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277349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333500"/>
            <a:ext cx="172974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23971"/>
          </a:xfrm>
          <a:prstGeom prst="rect">
            <a:avLst/>
          </a:prstGeom>
        </p:spPr>
        <p:txBody>
          <a:bodyPr wrap="square" lIns="0" tIns="0" rIns="0" bIns="0" rtlCol="0" anchor="t">
            <a:spAutoFit/>
          </a:bodyPr>
          <a:lstStyle/>
          <a:p>
            <a:pPr>
              <a:lnSpc>
                <a:spcPts val="7799"/>
              </a:lnSpc>
            </a:pPr>
            <a:r>
              <a:rPr lang="en-US" sz="5200" spc="129" dirty="0">
                <a:solidFill>
                  <a:srgbClr val="003DA5"/>
                </a:solidFill>
                <a:latin typeface="Abadi" panose="020B0604020104020204" pitchFamily="34" charset="0"/>
              </a:rPr>
              <a:t> </a:t>
            </a:r>
            <a:r>
              <a:rPr lang="en-US" sz="6000" spc="129" dirty="0">
                <a:solidFill>
                  <a:srgbClr val="003DA5"/>
                </a:solidFill>
                <a:latin typeface="Times New Roman" panose="02020603050405020304" pitchFamily="18" charset="0"/>
                <a:cs typeface="Times New Roman" panose="02020603050405020304" pitchFamily="18" charset="0"/>
              </a:rPr>
              <a:t>Grant Dates</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398863" y="1675661"/>
            <a:ext cx="17357319" cy="7295157"/>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873">
              <a:buSzPct val="120000"/>
            </a:pPr>
            <a:endParaRPr lang="en-US" sz="2800" dirty="0">
              <a:solidFill>
                <a:srgbClr val="003DA5"/>
              </a:solidFill>
              <a:latin typeface="Abadi" panose="020B0604020104020204" pitchFamily="34"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All U.S. Fulbright-Nehru and Fulbright-Kalam scholars are required to enter grant status anytime between August 25, 2025, to May 31, 2026.</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All Flex scholars are required to enter grant status anytime from August 25, 2025, to May 31, 2026, for not less than one month and complete the final grant phase by August 31, 2027.</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All U.S. Fulbright scholars to India are required to meet virtually (or in person if you will be in a city with a USIEF office, i.e., Delhi, Chennai, Kolkata and Mumbai) with a USIEF official within 24 hours of their arrival in India.</a:t>
            </a:r>
          </a:p>
          <a:p>
            <a:pPr marL="3873">
              <a:buSzPct val="120000"/>
            </a:pPr>
            <a:endParaRPr lang="en-US" sz="2800" dirty="0">
              <a:solidFill>
                <a:srgbClr val="003DA5"/>
              </a:solidFill>
              <a:latin typeface="Abadi" panose="020B0604020104020204" pitchFamily="34" charset="0"/>
            </a:endParaRPr>
          </a:p>
          <a:p>
            <a:pPr marL="3873">
              <a:buSzPct val="120000"/>
            </a:pPr>
            <a:endParaRPr lang="en-US" sz="2800" dirty="0">
              <a:solidFill>
                <a:srgbClr val="003DA5"/>
              </a:solidFill>
              <a:latin typeface="Abadi" panose="020B0604020104020204" pitchFamily="34" charset="0"/>
            </a:endParaRPr>
          </a:p>
          <a:p>
            <a:pPr marL="3873">
              <a:buSzPct val="120000"/>
            </a:pPr>
            <a:endParaRPr lang="en-US" sz="2800" dirty="0">
              <a:solidFill>
                <a:srgbClr val="003DA5"/>
              </a:solidFill>
              <a:latin typeface="Abadi" panose="020B0604020104020204" pitchFamily="34" charset="0"/>
            </a:endParaRP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2" name="Picture 1" descr="A logo with a black background&#10;&#10;Description automatically generated">
            <a:extLst>
              <a:ext uri="{FF2B5EF4-FFF2-40B4-BE49-F238E27FC236}">
                <a16:creationId xmlns:a16="http://schemas.microsoft.com/office/drawing/2014/main" id="{D56B54AE-F77E-5B06-F07D-B37590B0D8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335305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333500"/>
            <a:ext cx="173736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23971"/>
          </a:xfrm>
          <a:prstGeom prst="rect">
            <a:avLst/>
          </a:prstGeom>
        </p:spPr>
        <p:txBody>
          <a:bodyPr wrap="square" lIns="0" tIns="0" rIns="0" bIns="0" rtlCol="0" anchor="t">
            <a:spAutoFit/>
          </a:bodyPr>
          <a:lstStyle/>
          <a:p>
            <a:pPr>
              <a:lnSpc>
                <a:spcPts val="7799"/>
              </a:lnSpc>
            </a:pPr>
            <a:r>
              <a:rPr lang="en-US" sz="5200" spc="129" dirty="0">
                <a:solidFill>
                  <a:srgbClr val="003DA5"/>
                </a:solidFill>
                <a:latin typeface="Abadi" panose="020B0604020104020204" pitchFamily="34" charset="0"/>
              </a:rPr>
              <a:t> </a:t>
            </a:r>
            <a:r>
              <a:rPr lang="en-US" sz="6000" spc="129" dirty="0">
                <a:solidFill>
                  <a:srgbClr val="003DA5"/>
                </a:solidFill>
                <a:latin typeface="Times New Roman" panose="02020603050405020304" pitchFamily="18" charset="0"/>
                <a:cs typeface="Times New Roman" panose="02020603050405020304" pitchFamily="18" charset="0"/>
              </a:rPr>
              <a:t>Allowances</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398863" y="1675661"/>
            <a:ext cx="17357319" cy="7295157"/>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Allowances are paid in dollars and are wire transferred to your designated U.S. bank account.</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USIEF absorbs wire transfer charges up to $15 upon submission of bank statement.</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First transfer is made one week prior to your arrival.</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Subsequently, USIEF advances funds for two months.</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USIEF will provide a </a:t>
            </a:r>
            <a:r>
              <a:rPr lang="en-US" sz="3200" i="1" dirty="0">
                <a:solidFill>
                  <a:srgbClr val="003DA5"/>
                </a:solidFill>
                <a:latin typeface="Times New Roman" panose="02020603050405020304" pitchFamily="18" charset="0"/>
                <a:cs typeface="Times New Roman" panose="02020603050405020304" pitchFamily="18" charset="0"/>
              </a:rPr>
              <a:t>Schedule of Payment </a:t>
            </a:r>
            <a:r>
              <a:rPr lang="en-US" sz="3200" dirty="0">
                <a:solidFill>
                  <a:srgbClr val="003DA5"/>
                </a:solidFill>
                <a:latin typeface="Times New Roman" panose="02020603050405020304" pitchFamily="18" charset="0"/>
                <a:cs typeface="Times New Roman" panose="02020603050405020304" pitchFamily="18" charset="0"/>
              </a:rPr>
              <a:t>to scholars before arrival in India.</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3873">
              <a:buSzPct val="120000"/>
            </a:pPr>
            <a:endParaRPr lang="en-US" sz="2800" dirty="0">
              <a:solidFill>
                <a:srgbClr val="003DA5"/>
              </a:solidFill>
              <a:latin typeface="Abadi" panose="020B0604020104020204" pitchFamily="34" charset="0"/>
            </a:endParaRP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2" name="Picture 1" descr="A logo with a black background&#10;&#10;Description automatically generated">
            <a:extLst>
              <a:ext uri="{FF2B5EF4-FFF2-40B4-BE49-F238E27FC236}">
                <a16:creationId xmlns:a16="http://schemas.microsoft.com/office/drawing/2014/main" id="{C936CB32-8591-E14E-2705-B8CF712D1B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304551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333500"/>
            <a:ext cx="172974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23971"/>
          </a:xfrm>
          <a:prstGeom prst="rect">
            <a:avLst/>
          </a:prstGeom>
        </p:spPr>
        <p:txBody>
          <a:bodyPr wrap="square" lIns="0" tIns="0" rIns="0" bIns="0" rtlCol="0" anchor="t">
            <a:spAutoFit/>
          </a:bodyPr>
          <a:lstStyle/>
          <a:p>
            <a:pPr>
              <a:lnSpc>
                <a:spcPts val="7799"/>
              </a:lnSpc>
            </a:pPr>
            <a:r>
              <a:rPr lang="en-US" sz="5200" spc="129" dirty="0">
                <a:solidFill>
                  <a:srgbClr val="003DA5"/>
                </a:solidFill>
                <a:latin typeface="Abadi" panose="020B0604020104020204" pitchFamily="34" charset="0"/>
              </a:rPr>
              <a:t> </a:t>
            </a:r>
            <a:r>
              <a:rPr lang="en-US" sz="6000" spc="129" dirty="0">
                <a:solidFill>
                  <a:srgbClr val="003DA5"/>
                </a:solidFill>
                <a:latin typeface="Times New Roman" panose="02020603050405020304" pitchFamily="18" charset="0"/>
                <a:cs typeface="Times New Roman" panose="02020603050405020304" pitchFamily="18" charset="0"/>
              </a:rPr>
              <a:t>Dependents</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398863" y="1675661"/>
            <a:ext cx="17357319" cy="7295157"/>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Distinguished Scholar, Academic and Professional Excellence and Fulbright-Kalam Scholars:</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918273" lvl="1" indent="-457200">
              <a:buSzPct val="120000"/>
              <a:buFont typeface="Courier New" panose="02070309020205020404" pitchFamily="49" charset="0"/>
              <a:buChar char="o"/>
            </a:pPr>
            <a:r>
              <a:rPr lang="en-US" sz="3200" dirty="0">
                <a:solidFill>
                  <a:srgbClr val="003DA5"/>
                </a:solidFill>
                <a:latin typeface="Times New Roman" panose="02020603050405020304" pitchFamily="18" charset="0"/>
                <a:cs typeface="Times New Roman" panose="02020603050405020304" pitchFamily="18" charset="0"/>
              </a:rPr>
              <a:t>Travel allowance - up to two dependents</a:t>
            </a:r>
          </a:p>
          <a:p>
            <a:pPr marL="918273" lvl="1" indent="-457200">
              <a:buSzPct val="120000"/>
              <a:buFont typeface="Courier New" panose="02070309020205020404" pitchFamily="49" charset="0"/>
              <a:buChar char="o"/>
            </a:pPr>
            <a:r>
              <a:rPr lang="en-US" sz="3200" dirty="0">
                <a:solidFill>
                  <a:srgbClr val="003DA5"/>
                </a:solidFill>
                <a:latin typeface="Times New Roman" panose="02020603050405020304" pitchFamily="18" charset="0"/>
                <a:cs typeface="Times New Roman" panose="02020603050405020304" pitchFamily="18" charset="0"/>
              </a:rPr>
              <a:t>Dependent allowance - up to three dependents. Dependents must accompany the grantee for at least 80% of the grant period</a:t>
            </a:r>
          </a:p>
          <a:p>
            <a:pPr marL="918273" lvl="1" indent="-457200">
              <a:buSzPct val="120000"/>
              <a:buFont typeface="Courier New" panose="02070309020205020404" pitchFamily="49" charset="0"/>
              <a:buChar char="o"/>
            </a:pPr>
            <a:r>
              <a:rPr lang="en-US" sz="3200" dirty="0">
                <a:solidFill>
                  <a:srgbClr val="003DA5"/>
                </a:solidFill>
                <a:latin typeface="Times New Roman" panose="02020603050405020304" pitchFamily="18" charset="0"/>
                <a:cs typeface="Times New Roman" panose="02020603050405020304" pitchFamily="18" charset="0"/>
              </a:rPr>
              <a:t>Tuition fees to be reimbursed up to $5,000 per child or $10,000 per family for accompanying dependent children in grades K-12 on reimbursement basis  </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Flex Scholars:</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918273" lvl="1" indent="-457200">
              <a:buSzPct val="120000"/>
              <a:buFont typeface="Courier New" panose="02070309020205020404" pitchFamily="49" charset="0"/>
              <a:buChar char="o"/>
            </a:pPr>
            <a:r>
              <a:rPr lang="en-US" sz="3200" dirty="0">
                <a:solidFill>
                  <a:srgbClr val="003DA5"/>
                </a:solidFill>
                <a:latin typeface="Times New Roman" panose="02020603050405020304" pitchFamily="18" charset="0"/>
                <a:cs typeface="Times New Roman" panose="02020603050405020304" pitchFamily="18" charset="0"/>
              </a:rPr>
              <a:t>Dependent allowance - up to two dependents. Dependents must accompany the grantee for at least 80% of the entire grant period</a:t>
            </a:r>
          </a:p>
          <a:p>
            <a:pPr marL="3873">
              <a:buSzPct val="120000"/>
            </a:pPr>
            <a:endParaRPr lang="en-US" sz="2800" dirty="0">
              <a:solidFill>
                <a:srgbClr val="003DA5"/>
              </a:solidFill>
              <a:latin typeface="Abadi" panose="020B0604020104020204" pitchFamily="34" charset="0"/>
            </a:endParaRPr>
          </a:p>
          <a:p>
            <a:pPr marL="3873">
              <a:buSzPct val="120000"/>
            </a:pPr>
            <a:endParaRPr lang="en-US" sz="2800" dirty="0">
              <a:solidFill>
                <a:srgbClr val="003DA5"/>
              </a:solidFill>
              <a:latin typeface="Abadi" panose="020B0604020104020204" pitchFamily="34" charset="0"/>
            </a:endParaRP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2" name="Picture 1" descr="A logo with a black background&#10;&#10;Description automatically generated">
            <a:extLst>
              <a:ext uri="{FF2B5EF4-FFF2-40B4-BE49-F238E27FC236}">
                <a16:creationId xmlns:a16="http://schemas.microsoft.com/office/drawing/2014/main" id="{3596F2A0-F3B1-902A-4016-34A27A6E4B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413550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333500"/>
            <a:ext cx="171450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23971"/>
          </a:xfrm>
          <a:prstGeom prst="rect">
            <a:avLst/>
          </a:prstGeom>
        </p:spPr>
        <p:txBody>
          <a:bodyPr wrap="square" lIns="0" tIns="0" rIns="0" bIns="0" rtlCol="0" anchor="t">
            <a:spAutoFit/>
          </a:bodyPr>
          <a:lstStyle/>
          <a:p>
            <a:pPr>
              <a:lnSpc>
                <a:spcPts val="7799"/>
              </a:lnSpc>
            </a:pPr>
            <a:r>
              <a:rPr lang="en-US" sz="5200" spc="129" dirty="0">
                <a:solidFill>
                  <a:srgbClr val="003DA5"/>
                </a:solidFill>
                <a:latin typeface="Abadi" panose="020B0604020104020204" pitchFamily="34" charset="0"/>
              </a:rPr>
              <a:t>	</a:t>
            </a:r>
            <a:r>
              <a:rPr lang="en-US" sz="6000" spc="129" dirty="0">
                <a:solidFill>
                  <a:srgbClr val="003DA5"/>
                </a:solidFill>
                <a:latin typeface="Times New Roman" panose="02020603050405020304" pitchFamily="18" charset="0"/>
                <a:cs typeface="Times New Roman" panose="02020603050405020304" pitchFamily="18" charset="0"/>
              </a:rPr>
              <a:t>Housing</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398863" y="1675661"/>
            <a:ext cx="17357319" cy="7295157"/>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Initial 7 days accommodation at the city of affiliation is provided and paid by USIEF </a:t>
            </a:r>
            <a:r>
              <a:rPr lang="en-US" sz="3200" b="1" dirty="0">
                <a:solidFill>
                  <a:srgbClr val="003DA5"/>
                </a:solidFill>
                <a:latin typeface="Times New Roman" panose="02020603050405020304" pitchFamily="18" charset="0"/>
                <a:cs typeface="Times New Roman" panose="02020603050405020304" pitchFamily="18" charset="0"/>
              </a:rPr>
              <a:t>upon arrival</a:t>
            </a:r>
            <a:r>
              <a:rPr lang="en-US" sz="3200" dirty="0">
                <a:solidFill>
                  <a:srgbClr val="003DA5"/>
                </a:solidFill>
                <a:latin typeface="Times New Roman" panose="02020603050405020304" pitchFamily="18" charset="0"/>
                <a:cs typeface="Times New Roman" panose="02020603050405020304" pitchFamily="18" charset="0"/>
              </a:rPr>
              <a:t>.</a:t>
            </a:r>
          </a:p>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Flex scholars will receive total of seven nights initial accommodation (room only) as arranged by USIEF that can be availed during any of the phases of the grant.</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In cities where USIEF has offices, housing assistance is provided through realtors/agents.</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In other cities, USIEF encourages host institutions to provide support for identifying housing.</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USIEF shall reimburse brokerage fee up to $600 (maximum) one time only, upon submission of brokerage receipt.       </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Certain cities may require 4 to 6 months rent in advance by homeowners as security deposit.       	</a:t>
            </a: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2" name="Picture 1" descr="A logo with a black background&#10;&#10;Description automatically generated">
            <a:extLst>
              <a:ext uri="{FF2B5EF4-FFF2-40B4-BE49-F238E27FC236}">
                <a16:creationId xmlns:a16="http://schemas.microsoft.com/office/drawing/2014/main" id="{992DF7A9-7DC1-C98A-D41D-037154D9B7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308947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409700"/>
            <a:ext cx="170688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23971"/>
          </a:xfrm>
          <a:prstGeom prst="rect">
            <a:avLst/>
          </a:prstGeom>
        </p:spPr>
        <p:txBody>
          <a:bodyPr wrap="square" lIns="0" tIns="0" rIns="0" bIns="0" rtlCol="0" anchor="t">
            <a:spAutoFit/>
          </a:bodyPr>
          <a:lstStyle/>
          <a:p>
            <a:pPr>
              <a:lnSpc>
                <a:spcPts val="7799"/>
              </a:lnSpc>
            </a:pPr>
            <a:r>
              <a:rPr lang="en-US" sz="5200" spc="129" dirty="0">
                <a:solidFill>
                  <a:srgbClr val="003DA5"/>
                </a:solidFill>
                <a:latin typeface="Abadi" panose="020B0604020104020204" pitchFamily="34" charset="0"/>
              </a:rPr>
              <a:t>	</a:t>
            </a:r>
            <a:r>
              <a:rPr lang="en-US" sz="6000" spc="129" dirty="0">
                <a:solidFill>
                  <a:srgbClr val="003DA5"/>
                </a:solidFill>
                <a:latin typeface="Times New Roman" panose="02020603050405020304" pitchFamily="18" charset="0"/>
                <a:cs typeface="Times New Roman" panose="02020603050405020304" pitchFamily="18" charset="0"/>
              </a:rPr>
              <a:t>Facilitation</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398863" y="1675662"/>
            <a:ext cx="17357319" cy="2020038"/>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USIEF provides the support of a facilitator at your place of affiliation to ease your settling in process.</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The facilitator will assist you in obtaining cell phone &amp; internet connection, apprising about the local neighborhood and travel within the affiliating city.</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endParaRPr lang="en-US" sz="2800" dirty="0">
              <a:solidFill>
                <a:srgbClr val="003DA5"/>
              </a:solidFill>
              <a:latin typeface="Abadi" panose="020B0604020104020204" pitchFamily="34" charset="0"/>
            </a:endParaRP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3" name="Picture 2" descr="A group of women standing on steps">
            <a:extLst>
              <a:ext uri="{FF2B5EF4-FFF2-40B4-BE49-F238E27FC236}">
                <a16:creationId xmlns:a16="http://schemas.microsoft.com/office/drawing/2014/main" id="{C68975F3-4014-9A79-F78B-476302CB35AE}"/>
              </a:ext>
            </a:extLst>
          </p:cNvPr>
          <p:cNvPicPr>
            <a:picLocks noChangeAspect="1"/>
          </p:cNvPicPr>
          <p:nvPr/>
        </p:nvPicPr>
        <p:blipFill rotWithShape="1">
          <a:blip r:embed="rId6">
            <a:extLst>
              <a:ext uri="{28A0092B-C50C-407E-A947-70E740481C1C}">
                <a14:useLocalDpi xmlns:a14="http://schemas.microsoft.com/office/drawing/2010/main" val="0"/>
              </a:ext>
            </a:extLst>
          </a:blip>
          <a:srcRect r="18390" b="16446"/>
          <a:stretch/>
        </p:blipFill>
        <p:spPr>
          <a:xfrm>
            <a:off x="652431" y="3944497"/>
            <a:ext cx="4896314" cy="4898833"/>
          </a:xfrm>
          <a:prstGeom prst="rect">
            <a:avLst/>
          </a:prstGeom>
          <a:ln>
            <a:noFill/>
          </a:ln>
          <a:effectLst>
            <a:softEdge rad="112500"/>
          </a:effectLst>
        </p:spPr>
      </p:pic>
      <p:pic>
        <p:nvPicPr>
          <p:cNvPr id="7" name="Picture 6" descr="A group of people standing on steps in front of a stone building">
            <a:extLst>
              <a:ext uri="{FF2B5EF4-FFF2-40B4-BE49-F238E27FC236}">
                <a16:creationId xmlns:a16="http://schemas.microsoft.com/office/drawing/2014/main" id="{7177C3EE-B97C-94AB-85CD-B4FEAA58EE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15800" y="3933952"/>
            <a:ext cx="5582046" cy="4915642"/>
          </a:xfrm>
          <a:prstGeom prst="rect">
            <a:avLst/>
          </a:prstGeom>
          <a:ln>
            <a:noFill/>
          </a:ln>
          <a:effectLst>
            <a:softEdge rad="112500"/>
          </a:effectLst>
        </p:spPr>
      </p:pic>
      <p:pic>
        <p:nvPicPr>
          <p:cNvPr id="10" name="Picture 9" descr="Two men standing in front of a building&#10;&#10;Description automatically generated">
            <a:extLst>
              <a:ext uri="{FF2B5EF4-FFF2-40B4-BE49-F238E27FC236}">
                <a16:creationId xmlns:a16="http://schemas.microsoft.com/office/drawing/2014/main" id="{D52F10C8-B924-84EE-53E2-2C35CCD94396}"/>
              </a:ext>
            </a:extLst>
          </p:cNvPr>
          <p:cNvPicPr>
            <a:picLocks noChangeAspect="1"/>
          </p:cNvPicPr>
          <p:nvPr/>
        </p:nvPicPr>
        <p:blipFill rotWithShape="1">
          <a:blip r:embed="rId8">
            <a:extLst>
              <a:ext uri="{28A0092B-C50C-407E-A947-70E740481C1C}">
                <a14:useLocalDpi xmlns:a14="http://schemas.microsoft.com/office/drawing/2010/main" val="0"/>
              </a:ext>
            </a:extLst>
          </a:blip>
          <a:srcRect t="5581" b="10030"/>
          <a:stretch/>
        </p:blipFill>
        <p:spPr>
          <a:xfrm>
            <a:off x="6781800" y="3961661"/>
            <a:ext cx="3886199" cy="4898833"/>
          </a:xfrm>
          <a:prstGeom prst="rect">
            <a:avLst/>
          </a:prstGeom>
          <a:ln>
            <a:noFill/>
          </a:ln>
          <a:effectLst>
            <a:softEdge rad="112500"/>
          </a:effectLst>
        </p:spPr>
      </p:pic>
      <p:pic>
        <p:nvPicPr>
          <p:cNvPr id="2" name="Picture 1" descr="A logo with a black background&#10;&#10;Description automatically generated">
            <a:extLst>
              <a:ext uri="{FF2B5EF4-FFF2-40B4-BE49-F238E27FC236}">
                <a16:creationId xmlns:a16="http://schemas.microsoft.com/office/drawing/2014/main" id="{3D627BC5-FFB9-DA04-A02B-B5BE4C55548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217269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333500"/>
            <a:ext cx="172212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23971"/>
          </a:xfrm>
          <a:prstGeom prst="rect">
            <a:avLst/>
          </a:prstGeom>
        </p:spPr>
        <p:txBody>
          <a:bodyPr wrap="square" lIns="0" tIns="0" rIns="0" bIns="0" rtlCol="0" anchor="t">
            <a:spAutoFit/>
          </a:bodyPr>
          <a:lstStyle/>
          <a:p>
            <a:pPr>
              <a:lnSpc>
                <a:spcPts val="7799"/>
              </a:lnSpc>
            </a:pPr>
            <a:r>
              <a:rPr lang="en-US" sz="5200" spc="129" dirty="0">
                <a:solidFill>
                  <a:srgbClr val="003DA5"/>
                </a:solidFill>
                <a:latin typeface="Abadi" panose="020B0604020104020204" pitchFamily="34" charset="0"/>
              </a:rPr>
              <a:t>	</a:t>
            </a:r>
            <a:r>
              <a:rPr lang="en-US" sz="6000" spc="129" dirty="0">
                <a:solidFill>
                  <a:srgbClr val="003DA5"/>
                </a:solidFill>
                <a:latin typeface="Times New Roman" panose="02020603050405020304" pitchFamily="18" charset="0"/>
                <a:cs typeface="Times New Roman" panose="02020603050405020304" pitchFamily="18" charset="0"/>
              </a:rPr>
              <a:t>Registration in India</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398863" y="1470901"/>
            <a:ext cx="17357319" cy="7558334"/>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r>
              <a:rPr lang="en-US" sz="2800" dirty="0">
                <a:solidFill>
                  <a:srgbClr val="003DA5"/>
                </a:solidFill>
                <a:latin typeface="Times New Roman" panose="02020603050405020304" pitchFamily="18" charset="0"/>
                <a:cs typeface="Times New Roman" panose="02020603050405020304" pitchFamily="18" charset="0"/>
              </a:rPr>
              <a:t>All Student Visa holders (for visas valid for more than 180 days) </a:t>
            </a:r>
            <a:r>
              <a:rPr lang="en-US" sz="2800" b="1" dirty="0">
                <a:solidFill>
                  <a:srgbClr val="003DA5"/>
                </a:solidFill>
                <a:latin typeface="Times New Roman" panose="02020603050405020304" pitchFamily="18" charset="0"/>
                <a:cs typeface="Times New Roman" panose="02020603050405020304" pitchFamily="18" charset="0"/>
              </a:rPr>
              <a:t>MUST</a:t>
            </a:r>
            <a:r>
              <a:rPr lang="en-US" sz="2800" dirty="0">
                <a:solidFill>
                  <a:srgbClr val="003DA5"/>
                </a:solidFill>
                <a:latin typeface="Times New Roman" panose="02020603050405020304" pitchFamily="18" charset="0"/>
                <a:cs typeface="Times New Roman" panose="02020603050405020304" pitchFamily="18" charset="0"/>
              </a:rPr>
              <a:t> register with GOI’s Foreigners Regional Registration Office (FRRO)/ Foreigners Registration Office (FRO) at your place of affiliation within 14 days of arrival in India.</a:t>
            </a:r>
          </a:p>
          <a:p>
            <a:pPr marL="3873">
              <a:buSzPct val="120000"/>
            </a:pPr>
            <a:endParaRPr lang="en-US" sz="28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2800" dirty="0">
                <a:solidFill>
                  <a:srgbClr val="003DA5"/>
                </a:solidFill>
                <a:latin typeface="Times New Roman" panose="02020603050405020304" pitchFamily="18" charset="0"/>
                <a:cs typeface="Times New Roman" panose="02020603050405020304" pitchFamily="18" charset="0"/>
              </a:rPr>
              <a:t>For registration, grantees must show proof of accommodation at city of affiliation for the entire duration of grant period.</a:t>
            </a:r>
          </a:p>
          <a:p>
            <a:pPr marL="3873">
              <a:buSzPct val="120000"/>
            </a:pPr>
            <a:endParaRPr lang="en-US" sz="28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2800" dirty="0">
                <a:solidFill>
                  <a:srgbClr val="003DA5"/>
                </a:solidFill>
                <a:latin typeface="Times New Roman" panose="02020603050405020304" pitchFamily="18" charset="0"/>
                <a:cs typeface="Times New Roman" panose="02020603050405020304" pitchFamily="18" charset="0"/>
              </a:rPr>
              <a:t>Registration process may vary from place to place and may take time. Grantees should plan their grant-related travel in India only after the completion of the registration process.  In some cases, this could take up to two weeks.</a:t>
            </a:r>
          </a:p>
          <a:p>
            <a:pPr marL="3873">
              <a:buSzPct val="120000"/>
            </a:pPr>
            <a:endParaRPr lang="en-US" sz="28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2800" dirty="0">
                <a:solidFill>
                  <a:srgbClr val="003DA5"/>
                </a:solidFill>
                <a:latin typeface="Times New Roman" panose="02020603050405020304" pitchFamily="18" charset="0"/>
                <a:cs typeface="Times New Roman" panose="02020603050405020304" pitchFamily="18" charset="0"/>
              </a:rPr>
              <a:t>Some FRROs require your registration to be channeled through your affiliating institute.</a:t>
            </a:r>
          </a:p>
          <a:p>
            <a:pPr marL="3873">
              <a:buSzPct val="120000"/>
            </a:pPr>
            <a:endParaRPr lang="en-US" sz="28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2800" dirty="0">
                <a:solidFill>
                  <a:srgbClr val="003DA5"/>
                </a:solidFill>
                <a:latin typeface="Times New Roman" panose="02020603050405020304" pitchFamily="18" charset="0"/>
                <a:cs typeface="Times New Roman" panose="02020603050405020304" pitchFamily="18" charset="0"/>
              </a:rPr>
              <a:t>Visa extension/residency extension also need to be processed at the place of your FRRO registration 60 days before the expiry of your current residential permit.</a:t>
            </a:r>
          </a:p>
          <a:p>
            <a:pPr marL="3873">
              <a:buSzPct val="120000"/>
            </a:pPr>
            <a:endParaRPr lang="en-US" sz="28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2800" dirty="0">
                <a:solidFill>
                  <a:srgbClr val="003DA5"/>
                </a:solidFill>
                <a:latin typeface="Times New Roman" panose="02020603050405020304" pitchFamily="18" charset="0"/>
                <a:cs typeface="Times New Roman" panose="02020603050405020304" pitchFamily="18" charset="0"/>
              </a:rPr>
              <a:t>USIEF will guide you regarding the FRRO process upon your arrival in India.</a:t>
            </a: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2" name="Picture 1" descr="A logo with a black background&#10;&#10;Description automatically generated">
            <a:extLst>
              <a:ext uri="{FF2B5EF4-FFF2-40B4-BE49-F238E27FC236}">
                <a16:creationId xmlns:a16="http://schemas.microsoft.com/office/drawing/2014/main" id="{14515E95-5E4F-E92E-5D2D-2D797DFEFD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3573189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333500"/>
            <a:ext cx="171450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23971"/>
          </a:xfrm>
          <a:prstGeom prst="rect">
            <a:avLst/>
          </a:prstGeom>
        </p:spPr>
        <p:txBody>
          <a:bodyPr wrap="square" lIns="0" tIns="0" rIns="0" bIns="0" rtlCol="0" anchor="t">
            <a:spAutoFit/>
          </a:bodyPr>
          <a:lstStyle/>
          <a:p>
            <a:pPr>
              <a:lnSpc>
                <a:spcPts val="7799"/>
              </a:lnSpc>
            </a:pPr>
            <a:r>
              <a:rPr lang="en-US" sz="5200" spc="129" dirty="0">
                <a:solidFill>
                  <a:srgbClr val="003DA5"/>
                </a:solidFill>
                <a:latin typeface="Abadi" panose="020B0604020104020204" pitchFamily="34" charset="0"/>
              </a:rPr>
              <a:t>	</a:t>
            </a:r>
            <a:r>
              <a:rPr lang="en-US" sz="6000" spc="129" dirty="0">
                <a:solidFill>
                  <a:srgbClr val="003DA5"/>
                </a:solidFill>
                <a:latin typeface="Times New Roman" panose="02020603050405020304" pitchFamily="18" charset="0"/>
                <a:cs typeface="Times New Roman" panose="02020603050405020304" pitchFamily="18" charset="0"/>
              </a:rPr>
              <a:t>Safety &amp; Security</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398863" y="1675661"/>
            <a:ext cx="17357319" cy="6820637"/>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U.S. Fulbrighters should get an Indian phone connection immediately upon arrival in India. Please provide your Indian phone number to USIEF as soon as it gets activated.</a:t>
            </a:r>
          </a:p>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USIEF will activate a phone tree at the time of an emergency, including natural disaster, civil unrest, terrorist attack, etc.</a:t>
            </a:r>
          </a:p>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Fulbright grantees should familiarize themselves with the State Department’s information on India: </a:t>
            </a:r>
            <a:r>
              <a:rPr lang="en-US" sz="3200" dirty="0">
                <a:solidFill>
                  <a:srgbClr val="003DA5"/>
                </a:solidFill>
                <a:latin typeface="Times New Roman" panose="02020603050405020304" pitchFamily="18" charset="0"/>
                <a:cs typeface="Times New Roman" panose="02020603050405020304" pitchFamily="18" charset="0"/>
                <a:hlinkClick r:id="rId3"/>
              </a:rPr>
              <a:t>https://travel.state.gov/content/travel/en.html</a:t>
            </a:r>
            <a:endParaRPr lang="en-US" sz="3200" dirty="0">
              <a:solidFill>
                <a:srgbClr val="003DA5"/>
              </a:solidFill>
              <a:latin typeface="Times New Roman" panose="02020603050405020304" pitchFamily="18" charset="0"/>
              <a:cs typeface="Times New Roman" panose="02020603050405020304" pitchFamily="18" charset="0"/>
            </a:endParaRP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Fulbright grantees are required, upon arrival in India, to register their names with the Consular Section at the U.S. Embassy through the Smart Traveler Enrolment Program (STEP): </a:t>
            </a:r>
            <a:r>
              <a:rPr lang="en-US" sz="3200" dirty="0">
                <a:solidFill>
                  <a:srgbClr val="003DA5"/>
                </a:solidFill>
                <a:latin typeface="Times New Roman" panose="02020603050405020304" pitchFamily="18" charset="0"/>
                <a:cs typeface="Times New Roman" panose="02020603050405020304" pitchFamily="18" charset="0"/>
                <a:hlinkClick r:id="rId4"/>
              </a:rPr>
              <a:t>https://step.state.gov/step/</a:t>
            </a:r>
            <a:endParaRPr lang="en-US" sz="3200" dirty="0">
              <a:solidFill>
                <a:srgbClr val="003DA5"/>
              </a:solidFill>
              <a:latin typeface="Times New Roman" panose="02020603050405020304" pitchFamily="18" charset="0"/>
              <a:cs typeface="Times New Roman" panose="02020603050405020304" pitchFamily="18" charset="0"/>
            </a:endParaRPr>
          </a:p>
          <a:p>
            <a:pPr marL="3873">
              <a:buSzPct val="120000"/>
            </a:pPr>
            <a:endParaRPr lang="en-US" sz="2800" dirty="0">
              <a:solidFill>
                <a:srgbClr val="003DA5"/>
              </a:solidFill>
              <a:latin typeface="Abadi" panose="020B0604020104020204" pitchFamily="34" charset="0"/>
            </a:endParaRPr>
          </a:p>
          <a:p>
            <a:pPr marL="461073" indent="-457200">
              <a:buSzPct val="120000"/>
              <a:buFont typeface="Arial" panose="020B0604020202020204" pitchFamily="34" charset="0"/>
              <a:buChar char="•"/>
            </a:pPr>
            <a:endParaRPr lang="en-US" sz="2800" dirty="0">
              <a:solidFill>
                <a:srgbClr val="003DA5"/>
              </a:solidFill>
              <a:latin typeface="Abadi" panose="020B0604020104020204" pitchFamily="34" charset="0"/>
            </a:endParaRPr>
          </a:p>
          <a:p>
            <a:pPr marL="461073" indent="-457200">
              <a:buSzPct val="120000"/>
              <a:buFont typeface="Arial" panose="020B0604020202020204" pitchFamily="34" charset="0"/>
              <a:buChar char="•"/>
            </a:pPr>
            <a:endParaRPr lang="en-US" sz="2800" dirty="0">
              <a:solidFill>
                <a:srgbClr val="003DA5"/>
              </a:solidFill>
              <a:latin typeface="Abadi" panose="020B0604020104020204" pitchFamily="34" charset="0"/>
            </a:endParaRP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5">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6" cstate="print">
            <a:biLevel thresh="25000"/>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2" name="Picture 1" descr="A logo with a black background&#10;&#10;Description automatically generated">
            <a:extLst>
              <a:ext uri="{FF2B5EF4-FFF2-40B4-BE49-F238E27FC236}">
                <a16:creationId xmlns:a16="http://schemas.microsoft.com/office/drawing/2014/main" id="{1ABBBF0E-803A-2DD4-EA09-A8D39AC482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170494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333500"/>
            <a:ext cx="165354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23971"/>
          </a:xfrm>
          <a:prstGeom prst="rect">
            <a:avLst/>
          </a:prstGeom>
        </p:spPr>
        <p:txBody>
          <a:bodyPr wrap="square" lIns="0" tIns="0" rIns="0" bIns="0" rtlCol="0" anchor="t">
            <a:spAutoFit/>
          </a:bodyPr>
          <a:lstStyle/>
          <a:p>
            <a:pPr>
              <a:lnSpc>
                <a:spcPts val="7799"/>
              </a:lnSpc>
            </a:pPr>
            <a:r>
              <a:rPr lang="en-US" sz="5200" spc="129" dirty="0">
                <a:solidFill>
                  <a:srgbClr val="003DA5"/>
                </a:solidFill>
                <a:latin typeface="Abadi" panose="020B0604020104020204" pitchFamily="34" charset="0"/>
              </a:rPr>
              <a:t>	</a:t>
            </a:r>
            <a:r>
              <a:rPr lang="en-US" sz="6000" spc="129" dirty="0">
                <a:solidFill>
                  <a:srgbClr val="003DA5"/>
                </a:solidFill>
                <a:latin typeface="Times New Roman" panose="02020603050405020304" pitchFamily="18" charset="0"/>
                <a:cs typeface="Times New Roman" panose="02020603050405020304" pitchFamily="18" charset="0"/>
              </a:rPr>
              <a:t>Health</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398863" y="1675661"/>
            <a:ext cx="17357319" cy="6820637"/>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For advice on immunizations, please contact your doctor or travel clinic. The Center for Disease Control and Prevention website (</a:t>
            </a:r>
            <a:r>
              <a:rPr lang="en-US" sz="3200" dirty="0">
                <a:solidFill>
                  <a:srgbClr val="003DA5"/>
                </a:solidFill>
                <a:latin typeface="Times New Roman" panose="02020603050405020304" pitchFamily="18" charset="0"/>
                <a:cs typeface="Times New Roman" panose="02020603050405020304" pitchFamily="18" charset="0"/>
                <a:hlinkClick r:id="rId3"/>
              </a:rPr>
              <a:t>www.cdc.gov</a:t>
            </a:r>
            <a:r>
              <a:rPr lang="en-US" sz="3200" dirty="0">
                <a:solidFill>
                  <a:srgbClr val="003DA5"/>
                </a:solidFill>
                <a:latin typeface="Times New Roman" panose="02020603050405020304" pitchFamily="18" charset="0"/>
                <a:cs typeface="Times New Roman" panose="02020603050405020304" pitchFamily="18" charset="0"/>
              </a:rPr>
              <a:t>) has comprehensive health information for travelers.</a:t>
            </a:r>
          </a:p>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Please make sure to familiarize yourself with India’s mosquito borne and water borne diseases, air pollution challenges, et al.</a:t>
            </a:r>
          </a:p>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The U.S. Department of State has contracted with Seven Corners, a third-party administrator, to offer Accident and Sickness Program for Exchanges (ASPE), a limited healthcare benefit to help pay covered medical expenses.  This benefit is valid during your grant period in India only. This is a health benefit plan and not comprehensive health insurance; it is subject to specific limitations.  Fulbright recipients are responsible for providing their dependents with insurance.</a:t>
            </a:r>
          </a:p>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In case of any medical emergency, please contact USIEF immediately.</a:t>
            </a: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4">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5" cstate="print">
            <a:biLevel thresh="25000"/>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2" name="Picture 1" descr="A logo with a black background&#10;&#10;Description automatically generated">
            <a:extLst>
              <a:ext uri="{FF2B5EF4-FFF2-40B4-BE49-F238E27FC236}">
                <a16:creationId xmlns:a16="http://schemas.microsoft.com/office/drawing/2014/main" id="{72125488-93D2-1EF6-9004-22D2258DFD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3240676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333500"/>
            <a:ext cx="171450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23971"/>
          </a:xfrm>
          <a:prstGeom prst="rect">
            <a:avLst/>
          </a:prstGeom>
        </p:spPr>
        <p:txBody>
          <a:bodyPr wrap="square" lIns="0" tIns="0" rIns="0" bIns="0" rtlCol="0" anchor="t">
            <a:spAutoFit/>
          </a:bodyPr>
          <a:lstStyle/>
          <a:p>
            <a:pPr>
              <a:lnSpc>
                <a:spcPts val="7799"/>
              </a:lnSpc>
            </a:pPr>
            <a:r>
              <a:rPr lang="en-US" sz="5200" spc="129" dirty="0">
                <a:solidFill>
                  <a:srgbClr val="003DA5"/>
                </a:solidFill>
                <a:latin typeface="Abadi" panose="020B0604020104020204" pitchFamily="34" charset="0"/>
              </a:rPr>
              <a:t>	</a:t>
            </a:r>
            <a:r>
              <a:rPr lang="en-US" sz="6000" spc="129" dirty="0">
                <a:solidFill>
                  <a:srgbClr val="003DA5"/>
                </a:solidFill>
                <a:latin typeface="Times New Roman" panose="02020603050405020304" pitchFamily="18" charset="0"/>
                <a:cs typeface="Times New Roman" panose="02020603050405020304" pitchFamily="18" charset="0"/>
              </a:rPr>
              <a:t>Travel &amp; Leave Policy</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398863" y="1675661"/>
            <a:ext cx="17357319" cy="6820637"/>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Fulbright grants require a full-time commitment, therefore travel (domestic and international) which is unrelated to the grant purpose is to be kept to a minimum. </a:t>
            </a:r>
          </a:p>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Grantees must inform USIEF by email when they travel outside their city of affiliation. </a:t>
            </a:r>
          </a:p>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Any travel outside of India without prior permission of USIEF will result in immediate revocation of the Fulbright grant.</a:t>
            </a:r>
          </a:p>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Jammu and Kashmir: Fulbright students and scholars in India are prohibited from traveling to Jammu &amp; Kashmir. Any travel to this region will result in the immediate revocation of the Fulbright grant.</a:t>
            </a: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2" name="Picture 1" descr="A logo with a black background&#10;&#10;Description automatically generated">
            <a:extLst>
              <a:ext uri="{FF2B5EF4-FFF2-40B4-BE49-F238E27FC236}">
                <a16:creationId xmlns:a16="http://schemas.microsoft.com/office/drawing/2014/main" id="{0D7041F6-1B74-A205-645B-0EFD46E1D5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2447721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23676" y="503606"/>
            <a:ext cx="17240646" cy="941925"/>
          </a:xfrm>
          <a:prstGeom prst="rect">
            <a:avLst/>
          </a:prstGeom>
        </p:spPr>
        <p:txBody>
          <a:bodyPr wrap="square" lIns="0" tIns="0" rIns="0" bIns="0" rtlCol="0" anchor="t">
            <a:spAutoFit/>
          </a:bodyPr>
          <a:lstStyle/>
          <a:p>
            <a:pPr>
              <a:lnSpc>
                <a:spcPts val="7799"/>
              </a:lnSpc>
            </a:pPr>
            <a:r>
              <a:rPr lang="en-US" sz="6499" spc="129" dirty="0">
                <a:solidFill>
                  <a:schemeClr val="bg1"/>
                </a:solidFill>
                <a:latin typeface="Aileron Bold"/>
              </a:rPr>
              <a:t>Meet the Team </a:t>
            </a:r>
          </a:p>
        </p:txBody>
      </p:sp>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9722" y="1319700"/>
            <a:ext cx="177546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513954" y="230391"/>
            <a:ext cx="17240646" cy="930576"/>
          </a:xfrm>
          <a:prstGeom prst="rect">
            <a:avLst/>
          </a:prstGeom>
        </p:spPr>
        <p:txBody>
          <a:bodyPr wrap="square" lIns="0" tIns="0" rIns="0" bIns="0" rtlCol="0" anchor="t">
            <a:spAutoFit/>
          </a:bodyPr>
          <a:lstStyle/>
          <a:p>
            <a:pPr>
              <a:lnSpc>
                <a:spcPts val="7799"/>
              </a:lnSpc>
            </a:pPr>
            <a:r>
              <a:rPr lang="en-US" sz="6000" spc="129" dirty="0">
                <a:solidFill>
                  <a:srgbClr val="003DA5"/>
                </a:solidFill>
                <a:latin typeface="Times New Roman" panose="02020603050405020304" pitchFamily="18" charset="0"/>
                <a:cs typeface="Times New Roman" panose="02020603050405020304" pitchFamily="18" charset="0"/>
              </a:rPr>
              <a:t>USIEF’s MANDATE</a:t>
            </a:r>
          </a:p>
        </p:txBody>
      </p:sp>
      <p:sp>
        <p:nvSpPr>
          <p:cNvPr id="35" name="Rectangle: Rounded Corners 34">
            <a:extLst>
              <a:ext uri="{FF2B5EF4-FFF2-40B4-BE49-F238E27FC236}">
                <a16:creationId xmlns:a16="http://schemas.microsoft.com/office/drawing/2014/main" id="{0AA519CB-AF45-22EA-0E5B-9B3B7F7766BE}"/>
              </a:ext>
            </a:extLst>
          </p:cNvPr>
          <p:cNvSpPr/>
          <p:nvPr/>
        </p:nvSpPr>
        <p:spPr>
          <a:xfrm>
            <a:off x="1262409" y="2499485"/>
            <a:ext cx="4302204" cy="5334000"/>
          </a:xfrm>
          <a:prstGeom prst="roundRect">
            <a:avLst/>
          </a:prstGeom>
          <a:noFill/>
          <a:ln w="38100">
            <a:solidFill>
              <a:srgbClr val="003DA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en-US" sz="3200" b="0" dirty="0">
                <a:solidFill>
                  <a:srgbClr val="003DA5"/>
                </a:solidFill>
                <a:latin typeface="Times New Roman" panose="02020603050405020304" pitchFamily="18" charset="0"/>
                <a:cs typeface="Times New Roman" panose="02020603050405020304" pitchFamily="18" charset="0"/>
              </a:rPr>
              <a:t>Administer the </a:t>
            </a:r>
          </a:p>
          <a:p>
            <a:pPr lvl="0" algn="ctr">
              <a:lnSpc>
                <a:spcPct val="120000"/>
              </a:lnSpc>
            </a:pPr>
            <a:r>
              <a:rPr lang="en-US" sz="3200" b="0" dirty="0">
                <a:solidFill>
                  <a:srgbClr val="003DA5"/>
                </a:solidFill>
                <a:latin typeface="Times New Roman" panose="02020603050405020304" pitchFamily="18" charset="0"/>
                <a:cs typeface="Times New Roman" panose="02020603050405020304" pitchFamily="18" charset="0"/>
              </a:rPr>
              <a:t>Fulbright-Nehru and other Fulbright fellowships for Indian and American students, lecturers, researchers and professionals</a:t>
            </a:r>
            <a:endParaRPr lang="en-IN" sz="3200" b="0" dirty="0">
              <a:solidFill>
                <a:srgbClr val="003DA5"/>
              </a:solidFill>
              <a:latin typeface="Times New Roman" panose="02020603050405020304" pitchFamily="18" charset="0"/>
              <a:cs typeface="Times New Roman" panose="02020603050405020304" pitchFamily="18" charset="0"/>
            </a:endParaRPr>
          </a:p>
        </p:txBody>
      </p:sp>
      <p:pic>
        <p:nvPicPr>
          <p:cNvPr id="38" name="Picture 37" descr="Blue world map">
            <a:extLst>
              <a:ext uri="{FF2B5EF4-FFF2-40B4-BE49-F238E27FC236}">
                <a16:creationId xmlns:a16="http://schemas.microsoft.com/office/drawing/2014/main" id="{165DE40D-663F-ED53-D855-6862D5CF75DF}"/>
              </a:ext>
            </a:extLst>
          </p:cNvPr>
          <p:cNvPicPr>
            <a:picLocks noChangeAspect="1"/>
          </p:cNvPicPr>
          <p:nvPr/>
        </p:nvPicPr>
        <p:blipFill rotWithShape="1">
          <a:blip r:embed="rId3" cstate="print">
            <a:alphaModFix amt="22000"/>
            <a:extLst>
              <a:ext uri="{28A0092B-C50C-407E-A947-70E740481C1C}">
                <a14:useLocalDpi xmlns:a14="http://schemas.microsoft.com/office/drawing/2010/main" val="0"/>
              </a:ext>
            </a:extLst>
          </a:blip>
          <a:srcRect l="487" t="47325" r="-487" b="41918"/>
          <a:stretch/>
        </p:blipFill>
        <p:spPr>
          <a:xfrm>
            <a:off x="-50504" y="9105900"/>
            <a:ext cx="18389007" cy="1185531"/>
          </a:xfrm>
          <a:prstGeom prst="rect">
            <a:avLst/>
          </a:prstGeom>
        </p:spPr>
      </p:pic>
      <p:sp>
        <p:nvSpPr>
          <p:cNvPr id="36" name="Rectangle: Rounded Corners 35">
            <a:extLst>
              <a:ext uri="{FF2B5EF4-FFF2-40B4-BE49-F238E27FC236}">
                <a16:creationId xmlns:a16="http://schemas.microsoft.com/office/drawing/2014/main" id="{A1B6B257-0543-9B17-2846-29D20D6AE8BE}"/>
              </a:ext>
            </a:extLst>
          </p:cNvPr>
          <p:cNvSpPr/>
          <p:nvPr/>
        </p:nvSpPr>
        <p:spPr>
          <a:xfrm>
            <a:off x="7146304" y="2499485"/>
            <a:ext cx="4302204" cy="5334000"/>
          </a:xfrm>
          <a:prstGeom prst="roundRect">
            <a:avLst/>
          </a:prstGeom>
          <a:noFill/>
          <a:ln w="38100">
            <a:solidFill>
              <a:srgbClr val="003DA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b="0" dirty="0">
                <a:solidFill>
                  <a:srgbClr val="003DA5"/>
                </a:solidFill>
                <a:latin typeface="Times New Roman" panose="02020603050405020304" pitchFamily="18" charset="0"/>
                <a:cs typeface="Times New Roman" panose="02020603050405020304" pitchFamily="18" charset="0"/>
              </a:rPr>
              <a:t>Provide educational advising services for Indian students interested in pursuing higher education in the U.S. </a:t>
            </a:r>
            <a:endParaRPr lang="en-IN" sz="3200" b="0" dirty="0">
              <a:solidFill>
                <a:srgbClr val="003DA5"/>
              </a:solidFill>
              <a:latin typeface="Times New Roman" panose="02020603050405020304" pitchFamily="18" charset="0"/>
              <a:cs typeface="Times New Roman" panose="02020603050405020304" pitchFamily="18" charset="0"/>
            </a:endParaRPr>
          </a:p>
          <a:p>
            <a:pPr algn="ctr">
              <a:lnSpc>
                <a:spcPct val="120000"/>
              </a:lnSpc>
            </a:pPr>
            <a:endParaRPr lang="en-IN" dirty="0">
              <a:solidFill>
                <a:srgbClr val="003DA5"/>
              </a:solidFill>
            </a:endParaRPr>
          </a:p>
        </p:txBody>
      </p:sp>
      <p:sp>
        <p:nvSpPr>
          <p:cNvPr id="37" name="Rectangle: Rounded Corners 36">
            <a:extLst>
              <a:ext uri="{FF2B5EF4-FFF2-40B4-BE49-F238E27FC236}">
                <a16:creationId xmlns:a16="http://schemas.microsoft.com/office/drawing/2014/main" id="{B200083F-10E9-DAF5-2D0F-7F2FDCECB088}"/>
              </a:ext>
            </a:extLst>
          </p:cNvPr>
          <p:cNvSpPr/>
          <p:nvPr/>
        </p:nvSpPr>
        <p:spPr>
          <a:xfrm>
            <a:off x="13030199" y="2499485"/>
            <a:ext cx="3995391" cy="5334000"/>
          </a:xfrm>
          <a:prstGeom prst="roundRect">
            <a:avLst/>
          </a:prstGeom>
          <a:noFill/>
          <a:ln w="38100">
            <a:solidFill>
              <a:srgbClr val="003DA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20000"/>
              </a:lnSpc>
              <a:buClr>
                <a:srgbClr val="F79646"/>
              </a:buClr>
            </a:pPr>
            <a:r>
              <a:rPr lang="en-US" sz="3200" b="0" dirty="0">
                <a:solidFill>
                  <a:srgbClr val="003DA5"/>
                </a:solidFill>
                <a:latin typeface="Times New Roman" panose="02020603050405020304" pitchFamily="18" charset="0"/>
                <a:cs typeface="Times New Roman" panose="02020603050405020304" pitchFamily="18" charset="0"/>
              </a:rPr>
              <a:t>Serve as a resource for fostering linkages between higher education institutions in the U.S. and India</a:t>
            </a:r>
            <a:endParaRPr lang="en-IN" sz="3200" b="0" dirty="0">
              <a:solidFill>
                <a:srgbClr val="003DA5"/>
              </a:solidFill>
              <a:latin typeface="Times New Roman" panose="02020603050405020304" pitchFamily="18" charset="0"/>
              <a:cs typeface="Times New Roman" panose="02020603050405020304" pitchFamily="18" charset="0"/>
            </a:endParaRPr>
          </a:p>
        </p:txBody>
      </p:sp>
      <p:pic>
        <p:nvPicPr>
          <p:cNvPr id="5" name="Picture 4" descr="A blue circle with a cross and text&#10;&#10;Description automatically generated">
            <a:extLst>
              <a:ext uri="{FF2B5EF4-FFF2-40B4-BE49-F238E27FC236}">
                <a16:creationId xmlns:a16="http://schemas.microsoft.com/office/drawing/2014/main" id="{460BB9EB-5E09-9F95-605D-A8931E91C6E3}"/>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6" name="Picture 5" descr="A logo with a black background&#10;&#10;Description automatically generated">
            <a:extLst>
              <a:ext uri="{FF2B5EF4-FFF2-40B4-BE49-F238E27FC236}">
                <a16:creationId xmlns:a16="http://schemas.microsoft.com/office/drawing/2014/main" id="{A806C57D-F89F-832B-B71E-E9A29124E6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131825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750"/>
                                        <p:tgtEl>
                                          <p:spTgt spid="36"/>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7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409700"/>
            <a:ext cx="171450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23971"/>
          </a:xfrm>
          <a:prstGeom prst="rect">
            <a:avLst/>
          </a:prstGeom>
        </p:spPr>
        <p:txBody>
          <a:bodyPr wrap="square" lIns="0" tIns="0" rIns="0" bIns="0" rtlCol="0" anchor="t">
            <a:spAutoFit/>
          </a:bodyPr>
          <a:lstStyle/>
          <a:p>
            <a:pPr>
              <a:lnSpc>
                <a:spcPts val="7799"/>
              </a:lnSpc>
            </a:pPr>
            <a:r>
              <a:rPr lang="en-US" sz="5200" spc="129" dirty="0">
                <a:solidFill>
                  <a:srgbClr val="003DA5"/>
                </a:solidFill>
                <a:latin typeface="Abadi" panose="020B0604020104020204" pitchFamily="34" charset="0"/>
              </a:rPr>
              <a:t>	</a:t>
            </a:r>
            <a:r>
              <a:rPr lang="en-US" sz="6000" spc="129" dirty="0">
                <a:solidFill>
                  <a:srgbClr val="003DA5"/>
                </a:solidFill>
                <a:latin typeface="Times New Roman" panose="02020603050405020304" pitchFamily="18" charset="0"/>
                <a:cs typeface="Times New Roman" panose="02020603050405020304" pitchFamily="18" charset="0"/>
              </a:rPr>
              <a:t>Travel &amp; Leave Policy continued…</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398863" y="1675661"/>
            <a:ext cx="17357319" cy="6820637"/>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All Fulbright-Nehru and Fulbright-Kalam grantees are eligible for 14 days of out-of-country travel with prior permission at least 2 weeks in advance from USIEF. Out-of-country travel includes weekends and holidays.  APE Flex Scholars are eligible for a total of 7 days of out-of-country travel across all grant phases with prior permission from USIEF.</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Travel expense: Grantee’s responsibility.</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Stipend is continued but ASPE is suspended.</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International travel is not permitted towards the end of the grant.</a:t>
            </a:r>
          </a:p>
          <a:p>
            <a:pPr marL="461073" indent="-457200">
              <a:buSzPct val="120000"/>
              <a:buFont typeface="Arial" panose="020B0604020202020204" pitchFamily="34" charset="0"/>
              <a:buChar char="•"/>
            </a:pPr>
            <a:endParaRPr lang="en-US" sz="2800" dirty="0">
              <a:solidFill>
                <a:srgbClr val="003DA5"/>
              </a:solidFill>
              <a:latin typeface="Abadi" panose="020B0604020104020204" pitchFamily="34" charset="0"/>
            </a:endParaRP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2" name="Picture 1" descr="A logo with a black background&#10;&#10;Description automatically generated">
            <a:extLst>
              <a:ext uri="{FF2B5EF4-FFF2-40B4-BE49-F238E27FC236}">
                <a16:creationId xmlns:a16="http://schemas.microsoft.com/office/drawing/2014/main" id="{9FE97815-AB50-B9C1-88B8-9208308D71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65857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333500"/>
            <a:ext cx="163068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253369" y="259353"/>
            <a:ext cx="18174626" cy="910634"/>
          </a:xfrm>
          <a:prstGeom prst="rect">
            <a:avLst/>
          </a:prstGeom>
        </p:spPr>
        <p:txBody>
          <a:bodyPr wrap="square" lIns="0" tIns="0" rIns="0" bIns="0" rtlCol="0" anchor="t">
            <a:spAutoFit/>
          </a:bodyPr>
          <a:lstStyle/>
          <a:p>
            <a:pPr>
              <a:lnSpc>
                <a:spcPts val="7799"/>
              </a:lnSpc>
            </a:pPr>
            <a:r>
              <a:rPr lang="en-US" sz="5400" spc="129" dirty="0">
                <a:solidFill>
                  <a:srgbClr val="003DA5"/>
                </a:solidFill>
                <a:latin typeface="Times New Roman" panose="02020603050405020304" pitchFamily="18" charset="0"/>
                <a:cs typeface="Times New Roman" panose="02020603050405020304" pitchFamily="18" charset="0"/>
              </a:rPr>
              <a:t>South and Central Asia Regional Travel Program (SCA-RTP)</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505800" y="1582297"/>
            <a:ext cx="16546719" cy="7100067"/>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Provides travel grants to Fulbright Scholars to spend a period of three to fourteen days in another South and Central Asian country during their grant period to participate in professional activities.</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Offers local academic institutions, U.S. Embassies and Consulates, and Fulbright Commissions in South and Central Asia the opportunity to benefit from the academic and professional expertise of U.S. Fulbright Scholars currently in the region.</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The SCA Regional Travel Grant is counted towards 14 days of international travel provided to Fulbright scholars.</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Flex Grantees are now eligible for SCA Regional Travel Grant. However, there is a maximum of seven days allowed.</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USIEF will announce the SCA-RTP award in September 2025.</a:t>
            </a: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6" name="Picture 5" descr="A logo with a black background&#10;&#10;Description automatically generated">
            <a:extLst>
              <a:ext uri="{FF2B5EF4-FFF2-40B4-BE49-F238E27FC236}">
                <a16:creationId xmlns:a16="http://schemas.microsoft.com/office/drawing/2014/main" id="{B46502B6-6393-0BC5-5DCB-06AF83F89F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118465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333500"/>
            <a:ext cx="17128719"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30576"/>
          </a:xfrm>
          <a:prstGeom prst="rect">
            <a:avLst/>
          </a:prstGeom>
        </p:spPr>
        <p:txBody>
          <a:bodyPr wrap="square" lIns="0" tIns="0" rIns="0" bIns="0" rtlCol="0" anchor="t">
            <a:spAutoFit/>
          </a:bodyPr>
          <a:lstStyle/>
          <a:p>
            <a:pPr>
              <a:lnSpc>
                <a:spcPts val="7799"/>
              </a:lnSpc>
            </a:pPr>
            <a:r>
              <a:rPr lang="en-US" sz="4800" spc="129" dirty="0">
                <a:solidFill>
                  <a:srgbClr val="003DA5"/>
                </a:solidFill>
                <a:latin typeface="Abadi" panose="020B0604020104020204" pitchFamily="34" charset="0"/>
              </a:rPr>
              <a:t>	</a:t>
            </a:r>
            <a:r>
              <a:rPr lang="en-US" sz="6000" spc="129" dirty="0">
                <a:solidFill>
                  <a:srgbClr val="003DA5"/>
                </a:solidFill>
                <a:latin typeface="Times New Roman" panose="02020603050405020304" pitchFamily="18" charset="0"/>
                <a:cs typeface="Times New Roman" panose="02020603050405020304" pitchFamily="18" charset="0"/>
              </a:rPr>
              <a:t>Taxes</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505800" y="1582298"/>
            <a:ext cx="16546719" cy="6627322"/>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No taxes are withheld from Fulbright grants.</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USIEF cannot provide advice on filing taxes.</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Grantees should refer to the Grant Authorization and Schedule of Payment when doing taxes.</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Also, please refer to the section on taxes in the Fulbright to India Guide.</a:t>
            </a:r>
          </a:p>
          <a:p>
            <a:pPr marL="461073" indent="-457200">
              <a:buSzPct val="120000"/>
              <a:buFont typeface="Arial" panose="020B0604020202020204" pitchFamily="34" charset="0"/>
              <a:buChar char="•"/>
            </a:pPr>
            <a:endParaRPr lang="en-US" sz="2800" dirty="0">
              <a:solidFill>
                <a:srgbClr val="003DA5"/>
              </a:solidFill>
              <a:latin typeface="Abadi" panose="020B0604020104020204" pitchFamily="34" charset="0"/>
            </a:endParaRP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2" name="Picture 1" descr="A logo with a black background&#10;&#10;Description automatically generated">
            <a:extLst>
              <a:ext uri="{FF2B5EF4-FFF2-40B4-BE49-F238E27FC236}">
                <a16:creationId xmlns:a16="http://schemas.microsoft.com/office/drawing/2014/main" id="{DA36F583-D252-ECD5-E3E4-7C2516CF4D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161687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113372" y="1714500"/>
            <a:ext cx="17128719"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762000" y="81702"/>
            <a:ext cx="17497646" cy="1354217"/>
          </a:xfrm>
          <a:prstGeom prst="rect">
            <a:avLst/>
          </a:prstGeom>
        </p:spPr>
        <p:txBody>
          <a:bodyPr wrap="square" lIns="0" tIns="0" rIns="0" bIns="0" rtlCol="0" anchor="t">
            <a:spAutoFit/>
          </a:bodyPr>
          <a:lstStyle/>
          <a:p>
            <a:r>
              <a:rPr lang="en-US" sz="4400" spc="129" dirty="0">
                <a:solidFill>
                  <a:srgbClr val="003DA5"/>
                </a:solidFill>
                <a:latin typeface="Times New Roman" panose="02020603050405020304" pitchFamily="18" charset="0"/>
                <a:cs typeface="Times New Roman" panose="02020603050405020304" pitchFamily="18" charset="0"/>
              </a:rPr>
              <a:t>Reporting Requirements: Distinguished Scholar, Academic and Professional Excellence and Fulbright-Kalam Scholars</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457200" y="2120988"/>
            <a:ext cx="16546719" cy="6627322"/>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USIEF</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3873">
              <a:buSzPct val="120000"/>
            </a:pPr>
            <a:r>
              <a:rPr lang="en-US" sz="3200" dirty="0">
                <a:solidFill>
                  <a:srgbClr val="003DA5"/>
                </a:solidFill>
                <a:latin typeface="Times New Roman" panose="02020603050405020304" pitchFamily="18" charset="0"/>
                <a:cs typeface="Times New Roman" panose="02020603050405020304" pitchFamily="18" charset="0"/>
              </a:rPr>
              <a:t>	- Mid-term report (for grants more than 6 months and flex grants)</a:t>
            </a:r>
          </a:p>
          <a:p>
            <a:pPr marL="3873">
              <a:buSzPct val="120000"/>
            </a:pPr>
            <a:r>
              <a:rPr lang="en-US" sz="3200" dirty="0">
                <a:solidFill>
                  <a:srgbClr val="003DA5"/>
                </a:solidFill>
                <a:latin typeface="Times New Roman" panose="02020603050405020304" pitchFamily="18" charset="0"/>
                <a:cs typeface="Times New Roman" panose="02020603050405020304" pitchFamily="18" charset="0"/>
              </a:rPr>
              <a:t>	</a:t>
            </a:r>
          </a:p>
          <a:p>
            <a:pPr marL="3873">
              <a:buSzPct val="120000"/>
            </a:pPr>
            <a:r>
              <a:rPr lang="en-US" sz="3200" dirty="0">
                <a:solidFill>
                  <a:srgbClr val="003DA5"/>
                </a:solidFill>
                <a:latin typeface="Times New Roman" panose="02020603050405020304" pitchFamily="18" charset="0"/>
                <a:cs typeface="Times New Roman" panose="02020603050405020304" pitchFamily="18" charset="0"/>
              </a:rPr>
              <a:t>	- Final report</a:t>
            </a:r>
          </a:p>
          <a:p>
            <a:pPr marL="461073" indent="-457200">
              <a:buSzPct val="120000"/>
              <a:buFont typeface="Arial" panose="020B0604020202020204" pitchFamily="34" charset="0"/>
              <a:buChar char="•"/>
            </a:pPr>
            <a:endParaRPr lang="en-US" sz="2800" dirty="0">
              <a:solidFill>
                <a:srgbClr val="003DA5"/>
              </a:solidFill>
              <a:latin typeface="Abadi" panose="020B0604020104020204" pitchFamily="34" charset="0"/>
            </a:endParaRP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2" name="Picture 1" descr="A logo with a black background&#10;&#10;Description automatically generated">
            <a:extLst>
              <a:ext uri="{FF2B5EF4-FFF2-40B4-BE49-F238E27FC236}">
                <a16:creationId xmlns:a16="http://schemas.microsoft.com/office/drawing/2014/main" id="{B6221AF0-09ED-C3AB-8E6C-9426ED32BC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105658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409700"/>
            <a:ext cx="16988449"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30576"/>
          </a:xfrm>
          <a:prstGeom prst="rect">
            <a:avLst/>
          </a:prstGeom>
        </p:spPr>
        <p:txBody>
          <a:bodyPr wrap="square" lIns="0" tIns="0" rIns="0" bIns="0" rtlCol="0" anchor="t">
            <a:spAutoFit/>
          </a:bodyPr>
          <a:lstStyle/>
          <a:p>
            <a:pPr>
              <a:lnSpc>
                <a:spcPts val="7799"/>
              </a:lnSpc>
            </a:pPr>
            <a:r>
              <a:rPr lang="en-US" sz="4800" spc="129" dirty="0">
                <a:solidFill>
                  <a:srgbClr val="003DA5"/>
                </a:solidFill>
                <a:latin typeface="Abadi" panose="020B0604020104020204" pitchFamily="34" charset="0"/>
              </a:rPr>
              <a:t>	</a:t>
            </a:r>
            <a:r>
              <a:rPr lang="en-US" sz="6000" spc="129" dirty="0">
                <a:solidFill>
                  <a:srgbClr val="003DA5"/>
                </a:solidFill>
                <a:latin typeface="Times New Roman" panose="02020603050405020304" pitchFamily="18" charset="0"/>
                <a:cs typeface="Times New Roman" panose="02020603050405020304" pitchFamily="18" charset="0"/>
              </a:rPr>
              <a:t>Google Group </a:t>
            </a:r>
            <a:r>
              <a:rPr lang="en-US" sz="6000" spc="129">
                <a:solidFill>
                  <a:srgbClr val="003DA5"/>
                </a:solidFill>
                <a:latin typeface="Times New Roman" panose="02020603050405020304" pitchFamily="18" charset="0"/>
                <a:cs typeface="Times New Roman" panose="02020603050405020304" pitchFamily="18" charset="0"/>
              </a:rPr>
              <a:t>and Social Media</a:t>
            </a:r>
            <a:endParaRPr lang="en-US" sz="6000" spc="129" dirty="0">
              <a:solidFill>
                <a:srgbClr val="003DA5"/>
              </a:solidFill>
              <a:latin typeface="Times New Roman" panose="02020603050405020304" pitchFamily="18" charset="0"/>
              <a:cs typeface="Times New Roman" panose="02020603050405020304" pitchFamily="18" charset="0"/>
            </a:endParaRP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505800" y="1582298"/>
            <a:ext cx="16546719" cy="6627322"/>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Group designed to connect all </a:t>
            </a:r>
            <a:r>
              <a:rPr lang="en-US" sz="3200" dirty="0" err="1">
                <a:solidFill>
                  <a:srgbClr val="003DA5"/>
                </a:solidFill>
                <a:latin typeface="Times New Roman" panose="02020603050405020304" pitchFamily="18" charset="0"/>
                <a:cs typeface="Times New Roman" panose="02020603050405020304" pitchFamily="18" charset="0"/>
              </a:rPr>
              <a:t>Fulbrighters</a:t>
            </a:r>
            <a:r>
              <a:rPr lang="en-US" sz="3200" dirty="0">
                <a:solidFill>
                  <a:srgbClr val="003DA5"/>
                </a:solidFill>
                <a:latin typeface="Times New Roman" panose="02020603050405020304" pitchFamily="18" charset="0"/>
                <a:cs typeface="Times New Roman" panose="02020603050405020304" pitchFamily="18" charset="0"/>
              </a:rPr>
              <a:t> to India to share information and resources. Group will be formed after the VPDO: fulbrighttoindia@googlegroups.com.</a:t>
            </a:r>
          </a:p>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You are encouraged to share photos and videos about your Fulbright experience for USIEF social media postings.</a:t>
            </a:r>
          </a:p>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Please tag USIEF and Fulbright on X, Instagram, LinkedIn and Facebook whenever posting about </a:t>
            </a:r>
            <a:r>
              <a:rPr lang="en-US" sz="3200">
                <a:solidFill>
                  <a:srgbClr val="003DA5"/>
                </a:solidFill>
                <a:latin typeface="Times New Roman" panose="02020603050405020304" pitchFamily="18" charset="0"/>
                <a:cs typeface="Times New Roman" panose="02020603050405020304" pitchFamily="18" charset="0"/>
              </a:rPr>
              <a:t>your work</a:t>
            </a:r>
            <a:r>
              <a:rPr lang="en-US" sz="2800" dirty="0">
                <a:solidFill>
                  <a:srgbClr val="003DA5"/>
                </a:solidFill>
                <a:latin typeface="Abadi" panose="020B0604020104020204" pitchFamily="34" charset="0"/>
              </a:rPr>
              <a:t>.</a:t>
            </a:r>
            <a:endParaRPr lang="en-US" sz="3200" dirty="0">
              <a:solidFill>
                <a:srgbClr val="003DA5"/>
              </a:solidFill>
              <a:latin typeface="Times New Roman" panose="02020603050405020304" pitchFamily="18" charset="0"/>
              <a:cs typeface="Times New Roman" panose="02020603050405020304" pitchFamily="18" charset="0"/>
            </a:endParaRP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6" name="Picture 5" descr="A logo with a black background&#10;&#10;Description automatically generated">
            <a:extLst>
              <a:ext uri="{FF2B5EF4-FFF2-40B4-BE49-F238E27FC236}">
                <a16:creationId xmlns:a16="http://schemas.microsoft.com/office/drawing/2014/main" id="{7C3E23E7-ABE2-DBD5-C6E0-07EC891F2A5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50498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409700"/>
            <a:ext cx="16455049"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30576"/>
          </a:xfrm>
          <a:prstGeom prst="rect">
            <a:avLst/>
          </a:prstGeom>
        </p:spPr>
        <p:txBody>
          <a:bodyPr wrap="square" lIns="0" tIns="0" rIns="0" bIns="0" rtlCol="0" anchor="t">
            <a:spAutoFit/>
          </a:bodyPr>
          <a:lstStyle/>
          <a:p>
            <a:pPr>
              <a:lnSpc>
                <a:spcPts val="7799"/>
              </a:lnSpc>
            </a:pPr>
            <a:r>
              <a:rPr lang="en-US" sz="4800" spc="129" dirty="0">
                <a:solidFill>
                  <a:srgbClr val="003DA5"/>
                </a:solidFill>
                <a:latin typeface="Abadi" panose="020B0604020104020204" pitchFamily="34" charset="0"/>
              </a:rPr>
              <a:t>	</a:t>
            </a:r>
            <a:r>
              <a:rPr lang="en-US" sz="6000" spc="129" dirty="0">
                <a:solidFill>
                  <a:srgbClr val="003DA5"/>
                </a:solidFill>
                <a:latin typeface="Times New Roman" panose="02020603050405020304" pitchFamily="18" charset="0"/>
                <a:cs typeface="Times New Roman" panose="02020603050405020304" pitchFamily="18" charset="0"/>
              </a:rPr>
              <a:t>Who Is Your Contact? </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457200" y="1638300"/>
            <a:ext cx="16546719" cy="6627322"/>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Grant related: USIEF Delhi</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3873">
              <a:buSzPct val="120000"/>
            </a:pPr>
            <a:r>
              <a:rPr lang="en-US" sz="3200" dirty="0">
                <a:solidFill>
                  <a:srgbClr val="003DA5"/>
                </a:solidFill>
                <a:latin typeface="Times New Roman" panose="02020603050405020304" pitchFamily="18" charset="0"/>
                <a:cs typeface="Times New Roman" panose="02020603050405020304" pitchFamily="18" charset="0"/>
              </a:rPr>
              <a:t>	Distinguished Scholar, Academic and Professional Excellence and Fulbright-Kalam 	Scholars: Pavitra Soram, Anupam Anand and Priyanjana Ghosh</a:t>
            </a:r>
          </a:p>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Local issues such as housing, health concerns, etc., contact USIEF regional office:</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3873">
              <a:buSzPct val="120000"/>
            </a:pPr>
            <a:r>
              <a:rPr lang="en-US" sz="3200" dirty="0">
                <a:solidFill>
                  <a:srgbClr val="003DA5"/>
                </a:solidFill>
                <a:latin typeface="Times New Roman" panose="02020603050405020304" pitchFamily="18" charset="0"/>
                <a:cs typeface="Times New Roman" panose="02020603050405020304" pitchFamily="18" charset="0"/>
              </a:rPr>
              <a:t>	- Chennai: Maya Sundararajan, Shinu Shoba</a:t>
            </a:r>
          </a:p>
          <a:p>
            <a:pPr marL="3873">
              <a:buSzPct val="120000"/>
            </a:pPr>
            <a:r>
              <a:rPr lang="en-US" sz="3200" dirty="0">
                <a:solidFill>
                  <a:srgbClr val="003DA5"/>
                </a:solidFill>
                <a:latin typeface="Times New Roman" panose="02020603050405020304" pitchFamily="18" charset="0"/>
                <a:cs typeface="Times New Roman" panose="02020603050405020304" pitchFamily="18" charset="0"/>
              </a:rPr>
              <a:t>	- Kolkata</a:t>
            </a:r>
            <a:r>
              <a:rPr lang="en-US" sz="3200">
                <a:solidFill>
                  <a:srgbClr val="003DA5"/>
                </a:solidFill>
                <a:latin typeface="Times New Roman" panose="02020603050405020304" pitchFamily="18" charset="0"/>
                <a:cs typeface="Times New Roman" panose="02020603050405020304" pitchFamily="18" charset="0"/>
              </a:rPr>
              <a:t>: Jhulan </a:t>
            </a:r>
            <a:r>
              <a:rPr lang="en-US" sz="3200" dirty="0">
                <a:solidFill>
                  <a:srgbClr val="003DA5"/>
                </a:solidFill>
                <a:latin typeface="Times New Roman" panose="02020603050405020304" pitchFamily="18" charset="0"/>
                <a:cs typeface="Times New Roman" panose="02020603050405020304" pitchFamily="18" charset="0"/>
              </a:rPr>
              <a:t>Ghose</a:t>
            </a:r>
          </a:p>
          <a:p>
            <a:pPr marL="3873">
              <a:buSzPct val="120000"/>
            </a:pPr>
            <a:r>
              <a:rPr lang="en-US" sz="3200" dirty="0">
                <a:solidFill>
                  <a:srgbClr val="003DA5"/>
                </a:solidFill>
                <a:latin typeface="Times New Roman" panose="02020603050405020304" pitchFamily="18" charset="0"/>
                <a:cs typeface="Times New Roman" panose="02020603050405020304" pitchFamily="18" charset="0"/>
              </a:rPr>
              <a:t>	- Mumbai: Ryan Pereira, Suranjana Das</a:t>
            </a:r>
          </a:p>
          <a:p>
            <a:pPr marL="3873">
              <a:buSzPct val="120000"/>
            </a:pPr>
            <a:endParaRPr lang="en-US" sz="2800" dirty="0">
              <a:solidFill>
                <a:srgbClr val="003DA5"/>
              </a:solidFill>
              <a:latin typeface="Abadi" panose="020B0604020104020204" pitchFamily="34" charset="0"/>
            </a:endParaRP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2" name="Picture 1" descr="A logo with a black background&#10;&#10;Description automatically generated">
            <a:extLst>
              <a:ext uri="{FF2B5EF4-FFF2-40B4-BE49-F238E27FC236}">
                <a16:creationId xmlns:a16="http://schemas.microsoft.com/office/drawing/2014/main" id="{9095A147-A9E8-CF21-4463-5EE1C4BD57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406838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3" name="Picture 2">
            <a:extLst>
              <a:ext uri="{FF2B5EF4-FFF2-40B4-BE49-F238E27FC236}">
                <a16:creationId xmlns:a16="http://schemas.microsoft.com/office/drawing/2014/main" id="{77C1254E-26D9-A28E-7C9B-6670F4FA802C}"/>
              </a:ext>
            </a:extLst>
          </p:cNvPr>
          <p:cNvPicPr>
            <a:picLocks noChangeAspect="1"/>
          </p:cNvPicPr>
          <p:nvPr/>
        </p:nvPicPr>
        <p:blipFill>
          <a:blip r:embed="rId6"/>
          <a:stretch>
            <a:fillRect/>
          </a:stretch>
        </p:blipFill>
        <p:spPr>
          <a:xfrm>
            <a:off x="0" y="0"/>
            <a:ext cx="18287997" cy="9118901"/>
          </a:xfrm>
          <a:prstGeom prst="rect">
            <a:avLst/>
          </a:prstGeom>
        </p:spPr>
      </p:pic>
      <p:pic>
        <p:nvPicPr>
          <p:cNvPr id="2" name="Picture 1" descr="A logo with a black background&#10;&#10;Description automatically generated">
            <a:extLst>
              <a:ext uri="{FF2B5EF4-FFF2-40B4-BE49-F238E27FC236}">
                <a16:creationId xmlns:a16="http://schemas.microsoft.com/office/drawing/2014/main" id="{2FDDE1CC-6672-900C-E600-5E2713D00D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1233766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7636168"/>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t="-87102" b="-52387"/>
            </a:stretch>
          </a:blipFill>
        </p:spPr>
        <p:txBody>
          <a:bodyPr/>
          <a:lstStyle/>
          <a:p>
            <a:endParaRPr lang="en-IN" dirty="0"/>
          </a:p>
        </p:txBody>
      </p:sp>
      <p:pic>
        <p:nvPicPr>
          <p:cNvPr id="11" name="Picture 10" descr="Blue world map">
            <a:extLst>
              <a:ext uri="{FF2B5EF4-FFF2-40B4-BE49-F238E27FC236}">
                <a16:creationId xmlns:a16="http://schemas.microsoft.com/office/drawing/2014/main" id="{F260EE66-64B0-AED5-0B49-96C57E1A38D5}"/>
              </a:ext>
            </a:extLst>
          </p:cNvPr>
          <p:cNvPicPr>
            <a:picLocks noChangeAspect="1"/>
          </p:cNvPicPr>
          <p:nvPr/>
        </p:nvPicPr>
        <p:blipFill rotWithShape="1">
          <a:blip r:embed="rId5" cstate="print">
            <a:alphaModFix amt="24000"/>
            <a:extLst>
              <a:ext uri="{28A0092B-C50C-407E-A947-70E740481C1C}">
                <a14:useLocalDpi xmlns:a14="http://schemas.microsoft.com/office/drawing/2010/main" val="0"/>
              </a:ext>
            </a:extLst>
          </a:blip>
          <a:srcRect l="67" t="8620" r="-67" b="6855"/>
          <a:stretch/>
        </p:blipFill>
        <p:spPr>
          <a:xfrm>
            <a:off x="1" y="-147800"/>
            <a:ext cx="18287999" cy="7680028"/>
          </a:xfrm>
          <a:prstGeom prst="rect">
            <a:avLst/>
          </a:prstGeom>
        </p:spPr>
      </p:pic>
      <p:sp>
        <p:nvSpPr>
          <p:cNvPr id="14" name="AutoShape 5">
            <a:extLst>
              <a:ext uri="{FF2B5EF4-FFF2-40B4-BE49-F238E27FC236}">
                <a16:creationId xmlns:a16="http://schemas.microsoft.com/office/drawing/2014/main" id="{2004B4EB-B993-5CA9-BBFE-B2683BF3B8F6}"/>
              </a:ext>
            </a:extLst>
          </p:cNvPr>
          <p:cNvSpPr/>
          <p:nvPr/>
        </p:nvSpPr>
        <p:spPr>
          <a:xfrm>
            <a:off x="0" y="7636168"/>
            <a:ext cx="18287999" cy="0"/>
          </a:xfrm>
          <a:prstGeom prst="line">
            <a:avLst/>
          </a:prstGeom>
          <a:ln w="38100" cap="flat">
            <a:solidFill>
              <a:srgbClr val="F58634"/>
            </a:solidFill>
            <a:prstDash val="solid"/>
            <a:headEnd type="none" w="sm" len="sm"/>
            <a:tailEnd type="none" w="sm" len="sm"/>
          </a:ln>
        </p:spPr>
        <p:txBody>
          <a:bodyPr/>
          <a:lstStyle/>
          <a:p>
            <a:endParaRPr lang="en-IN" dirty="0"/>
          </a:p>
        </p:txBody>
      </p:sp>
      <p:sp>
        <p:nvSpPr>
          <p:cNvPr id="3" name="TextBox 3"/>
          <p:cNvSpPr txBox="1"/>
          <p:nvPr/>
        </p:nvSpPr>
        <p:spPr>
          <a:xfrm>
            <a:off x="-70255" y="3532276"/>
            <a:ext cx="17706975" cy="2468240"/>
          </a:xfrm>
          <a:prstGeom prst="rect">
            <a:avLst/>
          </a:prstGeom>
        </p:spPr>
        <p:txBody>
          <a:bodyPr wrap="square" lIns="0" tIns="0" rIns="0" bIns="0" rtlCol="0" anchor="t">
            <a:spAutoFit/>
          </a:bodyPr>
          <a:lstStyle/>
          <a:p>
            <a:pPr algn="ctr"/>
            <a:r>
              <a:rPr lang="en-US" sz="6000" spc="120" dirty="0">
                <a:solidFill>
                  <a:srgbClr val="FFFFFF"/>
                </a:solidFill>
                <a:latin typeface="Times New Roman" panose="02020603050405020304" pitchFamily="18" charset="0"/>
                <a:ea typeface="Source Sans Pro" panose="020B0503030403020204" pitchFamily="34" charset="0"/>
                <a:cs typeface="Times New Roman" panose="02020603050405020304" pitchFamily="18" charset="0"/>
              </a:rPr>
              <a:t>QUESTIONS</a:t>
            </a:r>
          </a:p>
          <a:p>
            <a:pPr algn="ctr">
              <a:lnSpc>
                <a:spcPts val="13679"/>
              </a:lnSpc>
            </a:pPr>
            <a:endParaRPr lang="en-US" sz="6800" spc="120" dirty="0">
              <a:solidFill>
                <a:srgbClr val="FFFFFF"/>
              </a:solidFill>
              <a:latin typeface="Abadi" panose="020B0604020104020204" pitchFamily="34" charset="0"/>
              <a:ea typeface="Source Sans Pro" panose="020B0503030403020204" pitchFamily="34" charset="0"/>
            </a:endParaRPr>
          </a:p>
        </p:txBody>
      </p:sp>
      <p:pic>
        <p:nvPicPr>
          <p:cNvPr id="4" name="Picture 3" descr="A logo with a bird and a circle&#10;&#10;Description automatically generated">
            <a:extLst>
              <a:ext uri="{FF2B5EF4-FFF2-40B4-BE49-F238E27FC236}">
                <a16:creationId xmlns:a16="http://schemas.microsoft.com/office/drawing/2014/main" id="{CB086E8A-1CA3-B3D3-19B4-14D4F1F9AB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 y="8299232"/>
            <a:ext cx="1524000" cy="1644652"/>
          </a:xfrm>
          <a:prstGeom prst="rect">
            <a:avLst/>
          </a:prstGeom>
        </p:spPr>
      </p:pic>
    </p:spTree>
    <p:extLst>
      <p:ext uri="{BB962C8B-B14F-4D97-AF65-F5344CB8AC3E}">
        <p14:creationId xmlns:p14="http://schemas.microsoft.com/office/powerpoint/2010/main" val="135880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23676" y="503606"/>
            <a:ext cx="17240646" cy="941925"/>
          </a:xfrm>
          <a:prstGeom prst="rect">
            <a:avLst/>
          </a:prstGeom>
        </p:spPr>
        <p:txBody>
          <a:bodyPr wrap="square" lIns="0" tIns="0" rIns="0" bIns="0" rtlCol="0" anchor="t">
            <a:spAutoFit/>
          </a:bodyPr>
          <a:lstStyle/>
          <a:p>
            <a:pPr>
              <a:lnSpc>
                <a:spcPts val="7799"/>
              </a:lnSpc>
            </a:pPr>
            <a:r>
              <a:rPr lang="en-US" sz="6499" spc="129" dirty="0">
                <a:solidFill>
                  <a:schemeClr val="bg1"/>
                </a:solidFill>
                <a:latin typeface="Aileron Bold"/>
              </a:rPr>
              <a:t>Meet the Team </a:t>
            </a:r>
          </a:p>
        </p:txBody>
      </p:sp>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9722" y="1319700"/>
            <a:ext cx="177546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513954" y="230391"/>
            <a:ext cx="17240646" cy="930576"/>
          </a:xfrm>
          <a:prstGeom prst="rect">
            <a:avLst/>
          </a:prstGeom>
        </p:spPr>
        <p:txBody>
          <a:bodyPr wrap="square" lIns="0" tIns="0" rIns="0" bIns="0" rtlCol="0" anchor="t">
            <a:spAutoFit/>
          </a:bodyPr>
          <a:lstStyle/>
          <a:p>
            <a:pPr>
              <a:lnSpc>
                <a:spcPts val="7799"/>
              </a:lnSpc>
            </a:pPr>
            <a:r>
              <a:rPr lang="en-US" sz="6000" spc="129" dirty="0">
                <a:solidFill>
                  <a:srgbClr val="003DA5"/>
                </a:solidFill>
                <a:latin typeface="Times New Roman" panose="02020603050405020304" pitchFamily="18" charset="0"/>
                <a:cs typeface="Times New Roman" panose="02020603050405020304" pitchFamily="18" charset="0"/>
              </a:rPr>
              <a:t>USIEF’s STRUCTURE</a:t>
            </a:r>
          </a:p>
        </p:txBody>
      </p:sp>
      <p:pic>
        <p:nvPicPr>
          <p:cNvPr id="38" name="Picture 37" descr="Blue world map">
            <a:extLst>
              <a:ext uri="{FF2B5EF4-FFF2-40B4-BE49-F238E27FC236}">
                <a16:creationId xmlns:a16="http://schemas.microsoft.com/office/drawing/2014/main" id="{165DE40D-663F-ED53-D855-6862D5CF75DF}"/>
              </a:ext>
            </a:extLst>
          </p:cNvPr>
          <p:cNvPicPr>
            <a:picLocks noChangeAspect="1"/>
          </p:cNvPicPr>
          <p:nvPr/>
        </p:nvPicPr>
        <p:blipFill rotWithShape="1">
          <a:blip r:embed="rId3" cstate="print">
            <a:alphaModFix amt="22000"/>
            <a:extLst>
              <a:ext uri="{28A0092B-C50C-407E-A947-70E740481C1C}">
                <a14:useLocalDpi xmlns:a14="http://schemas.microsoft.com/office/drawing/2010/main" val="0"/>
              </a:ext>
            </a:extLst>
          </a:blip>
          <a:srcRect l="487" t="47325" r="-487" b="41918"/>
          <a:stretch/>
        </p:blipFill>
        <p:spPr>
          <a:xfrm>
            <a:off x="-50504" y="9105900"/>
            <a:ext cx="18389007"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460BB9EB-5E09-9F95-605D-A8931E91C6E3}"/>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sp>
        <p:nvSpPr>
          <p:cNvPr id="3" name="Rectangle: Rounded Corners 2">
            <a:extLst>
              <a:ext uri="{FF2B5EF4-FFF2-40B4-BE49-F238E27FC236}">
                <a16:creationId xmlns:a16="http://schemas.microsoft.com/office/drawing/2014/main" id="{4CA969A7-DB2A-5619-77DA-4FBA65B120EA}"/>
              </a:ext>
            </a:extLst>
          </p:cNvPr>
          <p:cNvSpPr/>
          <p:nvPr/>
        </p:nvSpPr>
        <p:spPr>
          <a:xfrm>
            <a:off x="1262409" y="2499485"/>
            <a:ext cx="4302204" cy="5334000"/>
          </a:xfrm>
          <a:prstGeom prst="roundRect">
            <a:avLst/>
          </a:prstGeom>
          <a:noFill/>
          <a:ln w="38100">
            <a:solidFill>
              <a:srgbClr val="003DA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1" fontAlgn="auto" hangingPunct="1">
              <a:lnSpc>
                <a:spcPct val="120000"/>
              </a:lnSpc>
              <a:buClr>
                <a:schemeClr val="accent6">
                  <a:lumMod val="60000"/>
                  <a:lumOff val="40000"/>
                </a:schemeClr>
              </a:buClr>
              <a:buSzPct val="80000"/>
              <a:tabLst>
                <a:tab pos="3371850" algn="l"/>
              </a:tabLst>
              <a:defRPr/>
            </a:pPr>
            <a:r>
              <a:rPr lang="en-US" sz="3200" dirty="0">
                <a:solidFill>
                  <a:srgbClr val="003DA5"/>
                </a:solidFill>
                <a:latin typeface="Times New Roman" panose="02020603050405020304" pitchFamily="18" charset="0"/>
                <a:cs typeface="Times New Roman" panose="02020603050405020304" pitchFamily="18" charset="0"/>
              </a:rPr>
              <a:t>Activities guided by a </a:t>
            </a:r>
            <a:r>
              <a:rPr lang="en-US" sz="3200" b="1" dirty="0">
                <a:solidFill>
                  <a:srgbClr val="003DA5"/>
                </a:solidFill>
                <a:latin typeface="Times New Roman" panose="02020603050405020304" pitchFamily="18" charset="0"/>
                <a:cs typeface="Times New Roman" panose="02020603050405020304" pitchFamily="18" charset="0"/>
              </a:rPr>
              <a:t>binational </a:t>
            </a:r>
          </a:p>
          <a:p>
            <a:pPr algn="ctr" eaLnBrk="1" fontAlgn="auto" hangingPunct="1">
              <a:lnSpc>
                <a:spcPct val="120000"/>
              </a:lnSpc>
              <a:buClr>
                <a:schemeClr val="accent6">
                  <a:lumMod val="60000"/>
                  <a:lumOff val="40000"/>
                </a:schemeClr>
              </a:buClr>
              <a:buSzPct val="80000"/>
              <a:tabLst>
                <a:tab pos="3371850" algn="l"/>
              </a:tabLst>
              <a:defRPr/>
            </a:pPr>
            <a:r>
              <a:rPr lang="en-US" sz="3200" b="1" dirty="0">
                <a:solidFill>
                  <a:srgbClr val="003DA5"/>
                </a:solidFill>
                <a:latin typeface="Times New Roman" panose="02020603050405020304" pitchFamily="18" charset="0"/>
                <a:cs typeface="Times New Roman" panose="02020603050405020304" pitchFamily="18" charset="0"/>
              </a:rPr>
              <a:t>Board of Directors</a:t>
            </a:r>
          </a:p>
        </p:txBody>
      </p:sp>
      <p:sp>
        <p:nvSpPr>
          <p:cNvPr id="6" name="Rectangle: Rounded Corners 5">
            <a:extLst>
              <a:ext uri="{FF2B5EF4-FFF2-40B4-BE49-F238E27FC236}">
                <a16:creationId xmlns:a16="http://schemas.microsoft.com/office/drawing/2014/main" id="{751F8A39-E25C-F3C1-996C-F8A18C783269}"/>
              </a:ext>
            </a:extLst>
          </p:cNvPr>
          <p:cNvSpPr/>
          <p:nvPr/>
        </p:nvSpPr>
        <p:spPr>
          <a:xfrm>
            <a:off x="6849249" y="2499485"/>
            <a:ext cx="4589502" cy="5334000"/>
          </a:xfrm>
          <a:prstGeom prst="roundRect">
            <a:avLst/>
          </a:prstGeom>
          <a:noFill/>
          <a:ln w="38100">
            <a:solidFill>
              <a:srgbClr val="003DA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1" fontAlgn="auto" hangingPunct="1">
              <a:lnSpc>
                <a:spcPct val="120000"/>
              </a:lnSpc>
              <a:buClr>
                <a:schemeClr val="accent6">
                  <a:lumMod val="60000"/>
                  <a:lumOff val="40000"/>
                </a:schemeClr>
              </a:buClr>
              <a:buSzPct val="80000"/>
              <a:tabLst>
                <a:tab pos="3371850" algn="l"/>
              </a:tabLst>
              <a:defRPr/>
            </a:pPr>
            <a:r>
              <a:rPr lang="en-US" sz="3200" dirty="0">
                <a:solidFill>
                  <a:srgbClr val="003DA5"/>
                </a:solidFill>
                <a:latin typeface="Times New Roman" panose="02020603050405020304" pitchFamily="18" charset="0"/>
                <a:cs typeface="Times New Roman" panose="02020603050405020304" pitchFamily="18" charset="0"/>
              </a:rPr>
              <a:t>Program management and staff overseen by the Executive Director, </a:t>
            </a:r>
          </a:p>
          <a:p>
            <a:pPr algn="ctr" eaLnBrk="1" fontAlgn="auto" hangingPunct="1">
              <a:lnSpc>
                <a:spcPct val="120000"/>
              </a:lnSpc>
              <a:buClr>
                <a:schemeClr val="accent6">
                  <a:lumMod val="60000"/>
                  <a:lumOff val="40000"/>
                </a:schemeClr>
              </a:buClr>
              <a:buSzPct val="80000"/>
              <a:tabLst>
                <a:tab pos="3371850" algn="l"/>
              </a:tabLst>
              <a:defRPr/>
            </a:pPr>
            <a:r>
              <a:rPr lang="en-US" sz="3200" b="1" dirty="0">
                <a:solidFill>
                  <a:srgbClr val="003DA5"/>
                </a:solidFill>
                <a:latin typeface="Times New Roman" panose="02020603050405020304" pitchFamily="18" charset="0"/>
                <a:cs typeface="Times New Roman" panose="02020603050405020304" pitchFamily="18" charset="0"/>
              </a:rPr>
              <a:t>Adam J. Grotsky</a:t>
            </a:r>
            <a:r>
              <a:rPr lang="en-US" sz="3200" dirty="0">
                <a:solidFill>
                  <a:srgbClr val="003DA5"/>
                </a:solidFill>
                <a:latin typeface="Times New Roman" panose="02020603050405020304" pitchFamily="18" charset="0"/>
                <a:cs typeface="Times New Roman" panose="02020603050405020304" pitchFamily="18" charset="0"/>
              </a:rPr>
              <a:t>, </a:t>
            </a:r>
          </a:p>
          <a:p>
            <a:pPr algn="ctr" eaLnBrk="1" fontAlgn="auto" hangingPunct="1">
              <a:lnSpc>
                <a:spcPct val="120000"/>
              </a:lnSpc>
              <a:buClr>
                <a:schemeClr val="accent6">
                  <a:lumMod val="60000"/>
                  <a:lumOff val="40000"/>
                </a:schemeClr>
              </a:buClr>
              <a:buSzPct val="80000"/>
              <a:tabLst>
                <a:tab pos="3371850" algn="l"/>
              </a:tabLst>
              <a:defRPr/>
            </a:pPr>
            <a:r>
              <a:rPr lang="en-US" sz="3200" dirty="0">
                <a:solidFill>
                  <a:srgbClr val="003DA5"/>
                </a:solidFill>
                <a:latin typeface="Times New Roman" panose="02020603050405020304" pitchFamily="18" charset="0"/>
                <a:cs typeface="Times New Roman" panose="02020603050405020304" pitchFamily="18" charset="0"/>
              </a:rPr>
              <a:t>and </a:t>
            </a:r>
          </a:p>
          <a:p>
            <a:pPr algn="ctr" eaLnBrk="1" fontAlgn="auto" hangingPunct="1">
              <a:lnSpc>
                <a:spcPct val="120000"/>
              </a:lnSpc>
              <a:buClr>
                <a:schemeClr val="accent6">
                  <a:lumMod val="60000"/>
                  <a:lumOff val="40000"/>
                </a:schemeClr>
              </a:buClr>
              <a:buSzPct val="80000"/>
              <a:tabLst>
                <a:tab pos="3371850" algn="l"/>
              </a:tabLst>
              <a:defRPr/>
            </a:pPr>
            <a:r>
              <a:rPr lang="en-US" sz="3200" dirty="0">
                <a:solidFill>
                  <a:srgbClr val="003DA5"/>
                </a:solidFill>
                <a:latin typeface="Times New Roman" panose="02020603050405020304" pitchFamily="18" charset="0"/>
                <a:cs typeface="Times New Roman" panose="02020603050405020304" pitchFamily="18" charset="0"/>
              </a:rPr>
              <a:t>Deputy Director, </a:t>
            </a:r>
          </a:p>
          <a:p>
            <a:pPr algn="ctr" eaLnBrk="1" fontAlgn="auto" hangingPunct="1">
              <a:lnSpc>
                <a:spcPct val="120000"/>
              </a:lnSpc>
              <a:buClr>
                <a:schemeClr val="accent6">
                  <a:lumMod val="60000"/>
                  <a:lumOff val="40000"/>
                </a:schemeClr>
              </a:buClr>
              <a:buSzPct val="80000"/>
              <a:tabLst>
                <a:tab pos="3371850" algn="l"/>
              </a:tabLst>
              <a:defRPr/>
            </a:pPr>
            <a:r>
              <a:rPr lang="en-US" sz="3200" b="1" dirty="0">
                <a:solidFill>
                  <a:srgbClr val="003DA5"/>
                </a:solidFill>
                <a:latin typeface="Times New Roman" panose="02020603050405020304" pitchFamily="18" charset="0"/>
                <a:cs typeface="Times New Roman" panose="02020603050405020304" pitchFamily="18" charset="0"/>
              </a:rPr>
              <a:t>Megha Sunger</a:t>
            </a:r>
          </a:p>
          <a:p>
            <a:pPr algn="ctr">
              <a:lnSpc>
                <a:spcPct val="120000"/>
              </a:lnSpc>
            </a:pPr>
            <a:endParaRPr lang="en-IN" dirty="0">
              <a:solidFill>
                <a:srgbClr val="003DA5"/>
              </a:solidFill>
              <a:latin typeface="Abadi" panose="020B0604020104020204" pitchFamily="34" charset="0"/>
            </a:endParaRPr>
          </a:p>
        </p:txBody>
      </p:sp>
      <p:sp>
        <p:nvSpPr>
          <p:cNvPr id="7" name="Rectangle: Rounded Corners 6">
            <a:extLst>
              <a:ext uri="{FF2B5EF4-FFF2-40B4-BE49-F238E27FC236}">
                <a16:creationId xmlns:a16="http://schemas.microsoft.com/office/drawing/2014/main" id="{B52DDEFE-1451-D263-9EBD-65EA77068DF2}"/>
              </a:ext>
            </a:extLst>
          </p:cNvPr>
          <p:cNvSpPr/>
          <p:nvPr/>
        </p:nvSpPr>
        <p:spPr>
          <a:xfrm>
            <a:off x="12723387" y="2499485"/>
            <a:ext cx="4302204" cy="5334000"/>
          </a:xfrm>
          <a:prstGeom prst="roundRect">
            <a:avLst/>
          </a:prstGeom>
          <a:noFill/>
          <a:ln w="38100">
            <a:solidFill>
              <a:srgbClr val="003DA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1" fontAlgn="auto" hangingPunct="1">
              <a:lnSpc>
                <a:spcPct val="120000"/>
              </a:lnSpc>
              <a:buClr>
                <a:schemeClr val="accent6">
                  <a:lumMod val="60000"/>
                  <a:lumOff val="40000"/>
                </a:schemeClr>
              </a:buClr>
              <a:buSzPct val="80000"/>
              <a:tabLst>
                <a:tab pos="3371850" algn="l"/>
              </a:tabLst>
              <a:defRPr/>
            </a:pPr>
            <a:r>
              <a:rPr lang="en-US" sz="3200" dirty="0">
                <a:solidFill>
                  <a:srgbClr val="003DA5"/>
                </a:solidFill>
                <a:latin typeface="Times New Roman" panose="02020603050405020304" pitchFamily="18" charset="0"/>
                <a:cs typeface="Times New Roman" panose="02020603050405020304" pitchFamily="18" charset="0"/>
              </a:rPr>
              <a:t>Headquarters in </a:t>
            </a:r>
          </a:p>
          <a:p>
            <a:pPr algn="ctr" eaLnBrk="1" fontAlgn="auto" hangingPunct="1">
              <a:lnSpc>
                <a:spcPct val="120000"/>
              </a:lnSpc>
              <a:buClr>
                <a:schemeClr val="accent6">
                  <a:lumMod val="60000"/>
                  <a:lumOff val="40000"/>
                </a:schemeClr>
              </a:buClr>
              <a:buSzPct val="80000"/>
              <a:tabLst>
                <a:tab pos="3371850" algn="l"/>
              </a:tabLst>
              <a:defRPr/>
            </a:pPr>
            <a:r>
              <a:rPr lang="en-US" sz="3200" b="1" dirty="0">
                <a:solidFill>
                  <a:srgbClr val="003DA5"/>
                </a:solidFill>
                <a:latin typeface="Times New Roman" panose="02020603050405020304" pitchFamily="18" charset="0"/>
                <a:cs typeface="Times New Roman" panose="02020603050405020304" pitchFamily="18" charset="0"/>
              </a:rPr>
              <a:t>New Delhi </a:t>
            </a:r>
          </a:p>
          <a:p>
            <a:pPr algn="ctr" eaLnBrk="1" fontAlgn="auto" hangingPunct="1">
              <a:lnSpc>
                <a:spcPct val="120000"/>
              </a:lnSpc>
              <a:buClr>
                <a:schemeClr val="accent6">
                  <a:lumMod val="60000"/>
                  <a:lumOff val="40000"/>
                </a:schemeClr>
              </a:buClr>
              <a:buSzPct val="80000"/>
              <a:tabLst>
                <a:tab pos="3371850" algn="l"/>
              </a:tabLst>
              <a:defRPr/>
            </a:pPr>
            <a:r>
              <a:rPr lang="en-US" sz="3200" dirty="0">
                <a:solidFill>
                  <a:srgbClr val="003DA5"/>
                </a:solidFill>
                <a:latin typeface="Times New Roman" panose="02020603050405020304" pitchFamily="18" charset="0"/>
                <a:cs typeface="Times New Roman" panose="02020603050405020304" pitchFamily="18" charset="0"/>
              </a:rPr>
              <a:t>with regional offices in </a:t>
            </a:r>
            <a:r>
              <a:rPr lang="en-US" sz="3200" b="1" dirty="0">
                <a:solidFill>
                  <a:srgbClr val="003DA5"/>
                </a:solidFill>
                <a:latin typeface="Times New Roman" panose="02020603050405020304" pitchFamily="18" charset="0"/>
                <a:cs typeface="Times New Roman" panose="02020603050405020304" pitchFamily="18" charset="0"/>
              </a:rPr>
              <a:t>Chennai, Kolkata, and Mumbai</a:t>
            </a:r>
          </a:p>
        </p:txBody>
      </p:sp>
      <p:pic>
        <p:nvPicPr>
          <p:cNvPr id="9" name="Picture 8" descr="A logo with a black background&#10;&#10;Description automatically generated">
            <a:extLst>
              <a:ext uri="{FF2B5EF4-FFF2-40B4-BE49-F238E27FC236}">
                <a16:creationId xmlns:a16="http://schemas.microsoft.com/office/drawing/2014/main" id="{F99A2717-5CEE-C128-FA6B-29C13D7157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313305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childTnLst>
                          </p:cTn>
                        </p:par>
                        <p:par>
                          <p:cTn id="12" fill="hold">
                            <p:stCondLst>
                              <p:cond delay="1500"/>
                            </p:stCondLst>
                            <p:childTnLst>
                              <p:par>
                                <p:cTn id="13" presetID="10" presetClass="entr" presetSubtype="0" fill="hold" grpId="0" nodeType="afterEffect">
                                  <p:stCondLst>
                                    <p:cond delay="25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37754" y="723900"/>
            <a:ext cx="17240646" cy="941925"/>
          </a:xfrm>
          <a:prstGeom prst="rect">
            <a:avLst/>
          </a:prstGeom>
        </p:spPr>
        <p:txBody>
          <a:bodyPr wrap="square" lIns="0" tIns="0" rIns="0" bIns="0" rtlCol="0" anchor="t">
            <a:spAutoFit/>
          </a:bodyPr>
          <a:lstStyle/>
          <a:p>
            <a:pPr>
              <a:lnSpc>
                <a:spcPts val="7799"/>
              </a:lnSpc>
            </a:pPr>
            <a:r>
              <a:rPr lang="en-US" sz="6499" spc="129" dirty="0">
                <a:solidFill>
                  <a:schemeClr val="bg1"/>
                </a:solidFill>
                <a:latin typeface="Aileron Bold"/>
              </a:rPr>
              <a:t>Meet the Team </a:t>
            </a:r>
          </a:p>
        </p:txBody>
      </p:sp>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333500"/>
            <a:ext cx="177546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513954" y="230391"/>
            <a:ext cx="17240646" cy="930639"/>
          </a:xfrm>
          <a:prstGeom prst="rect">
            <a:avLst/>
          </a:prstGeom>
        </p:spPr>
        <p:txBody>
          <a:bodyPr wrap="square" lIns="0" tIns="0" rIns="0" bIns="0" rtlCol="0" anchor="t">
            <a:spAutoFit/>
          </a:bodyPr>
          <a:lstStyle/>
          <a:p>
            <a:pPr>
              <a:lnSpc>
                <a:spcPts val="7799"/>
              </a:lnSpc>
            </a:pPr>
            <a:r>
              <a:rPr lang="en-US" sz="5400" spc="129" dirty="0">
                <a:solidFill>
                  <a:srgbClr val="003DA5"/>
                </a:solidFill>
                <a:latin typeface="Times New Roman" panose="02020603050405020304" pitchFamily="18" charset="0"/>
                <a:cs typeface="Times New Roman" panose="02020603050405020304" pitchFamily="18" charset="0"/>
              </a:rPr>
              <a:t>THE FULBRIGHT PROGRAM: ESTABLISHED IN1946</a:t>
            </a:r>
          </a:p>
        </p:txBody>
      </p:sp>
      <p:pic>
        <p:nvPicPr>
          <p:cNvPr id="10" name="Picture 9" descr="A person sitting at a desk&#10;&#10;Description automatically generated">
            <a:extLst>
              <a:ext uri="{FF2B5EF4-FFF2-40B4-BE49-F238E27FC236}">
                <a16:creationId xmlns:a16="http://schemas.microsoft.com/office/drawing/2014/main" id="{A555B75A-60AA-682F-F54E-A6609ABC07A8}"/>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r="29000"/>
          <a:stretch/>
        </p:blipFill>
        <p:spPr>
          <a:xfrm>
            <a:off x="318219" y="2603562"/>
            <a:ext cx="5525880" cy="4864331"/>
          </a:xfrm>
          <a:prstGeom prst="roundRect">
            <a:avLst>
              <a:gd name="adj" fmla="val 8594"/>
            </a:avLst>
          </a:prstGeom>
          <a:solidFill>
            <a:srgbClr val="FFFFFF">
              <a:shade val="85000"/>
            </a:srgbClr>
          </a:solidFill>
          <a:ln>
            <a:solidFill>
              <a:schemeClr val="bg1">
                <a:lumMod val="50000"/>
              </a:schemeClr>
            </a:solidFill>
          </a:ln>
          <a:effectLst/>
        </p:spPr>
      </p:pic>
      <p:pic>
        <p:nvPicPr>
          <p:cNvPr id="14" name="Picture 13" descr="Blue world map">
            <a:extLst>
              <a:ext uri="{FF2B5EF4-FFF2-40B4-BE49-F238E27FC236}">
                <a16:creationId xmlns:a16="http://schemas.microsoft.com/office/drawing/2014/main" id="{93993E94-B4F6-2C61-C2AF-F6DE20615EC7}"/>
              </a:ext>
            </a:extLst>
          </p:cNvPr>
          <p:cNvPicPr>
            <a:picLocks noChangeAspect="1"/>
          </p:cNvPicPr>
          <p:nvPr/>
        </p:nvPicPr>
        <p:blipFill rotWithShape="1">
          <a:blip r:embed="rId5" cstate="print">
            <a:alphaModFix amt="22000"/>
            <a:extLst>
              <a:ext uri="{28A0092B-C50C-407E-A947-70E740481C1C}">
                <a14:useLocalDpi xmlns:a14="http://schemas.microsoft.com/office/drawing/2010/main" val="0"/>
              </a:ext>
            </a:extLst>
          </a:blip>
          <a:srcRect l="226" t="37349" r="-226" b="51894"/>
          <a:stretch/>
        </p:blipFill>
        <p:spPr>
          <a:xfrm>
            <a:off x="0" y="9139569"/>
            <a:ext cx="18389007" cy="1185531"/>
          </a:xfrm>
          <a:prstGeom prst="rect">
            <a:avLst/>
          </a:prstGeom>
        </p:spPr>
      </p:pic>
      <p:sp>
        <p:nvSpPr>
          <p:cNvPr id="21" name="Rectangle: Rounded Corners 20">
            <a:extLst>
              <a:ext uri="{FF2B5EF4-FFF2-40B4-BE49-F238E27FC236}">
                <a16:creationId xmlns:a16="http://schemas.microsoft.com/office/drawing/2014/main" id="{032FB1E8-767B-5048-167A-EEE756A224FE}"/>
              </a:ext>
            </a:extLst>
          </p:cNvPr>
          <p:cNvSpPr/>
          <p:nvPr/>
        </p:nvSpPr>
        <p:spPr>
          <a:xfrm>
            <a:off x="6036303" y="2420611"/>
            <a:ext cx="5279397" cy="5542289"/>
          </a:xfrm>
          <a:prstGeom prst="roundRect">
            <a:avLst>
              <a:gd name="adj" fmla="val 9553"/>
            </a:avLst>
          </a:prstGeom>
          <a:noFill/>
          <a:ln w="28575">
            <a:solidFill>
              <a:srgbClr val="003DA5"/>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N" sz="2400" b="1" dirty="0">
                <a:solidFill>
                  <a:srgbClr val="003DA5"/>
                </a:solidFill>
                <a:latin typeface="Times New Roman" panose="02020603050405020304" pitchFamily="18" charset="0"/>
                <a:cs typeface="Times New Roman" panose="02020603050405020304" pitchFamily="18" charset="0"/>
              </a:rPr>
              <a:t>PROGRAM OBJECTIVES</a:t>
            </a:r>
          </a:p>
          <a:p>
            <a:endParaRPr lang="en-IN" sz="2400" b="1" dirty="0">
              <a:solidFill>
                <a:srgbClr val="003DA5"/>
              </a:solidFill>
              <a:latin typeface="Times New Roman" panose="02020603050405020304" pitchFamily="18" charset="0"/>
              <a:cs typeface="Times New Roman" panose="02020603050405020304" pitchFamily="18" charset="0"/>
            </a:endParaRPr>
          </a:p>
          <a:p>
            <a:r>
              <a:rPr lang="en-US" sz="2400" b="1" dirty="0">
                <a:solidFill>
                  <a:srgbClr val="003DA5"/>
                </a:solidFill>
                <a:latin typeface="Times New Roman" panose="02020603050405020304" pitchFamily="18" charset="0"/>
                <a:cs typeface="Times New Roman" panose="02020603050405020304" pitchFamily="18" charset="0"/>
              </a:rPr>
              <a:t>Increase</a:t>
            </a:r>
            <a:r>
              <a:rPr lang="en-US" sz="2400" dirty="0">
                <a:solidFill>
                  <a:srgbClr val="003DA5"/>
                </a:solidFill>
                <a:latin typeface="Times New Roman" panose="02020603050405020304" pitchFamily="18" charset="0"/>
                <a:cs typeface="Times New Roman" panose="02020603050405020304" pitchFamily="18" charset="0"/>
              </a:rPr>
              <a:t> mutual understanding between the people of the United States and the people of other countries</a:t>
            </a:r>
          </a:p>
          <a:p>
            <a:endParaRPr lang="en-US" sz="2400" dirty="0">
              <a:solidFill>
                <a:srgbClr val="003DA5"/>
              </a:solidFill>
              <a:latin typeface="Times New Roman" panose="02020603050405020304" pitchFamily="18" charset="0"/>
              <a:cs typeface="Times New Roman" panose="02020603050405020304" pitchFamily="18" charset="0"/>
            </a:endParaRPr>
          </a:p>
          <a:p>
            <a:r>
              <a:rPr lang="en-US" sz="2400" b="1" dirty="0">
                <a:solidFill>
                  <a:srgbClr val="003DA5"/>
                </a:solidFill>
                <a:latin typeface="Times New Roman" panose="02020603050405020304" pitchFamily="18" charset="0"/>
                <a:cs typeface="Times New Roman" panose="02020603050405020304" pitchFamily="18" charset="0"/>
              </a:rPr>
              <a:t>Create</a:t>
            </a:r>
            <a:r>
              <a:rPr lang="en-US" sz="2400" dirty="0">
                <a:solidFill>
                  <a:srgbClr val="003DA5"/>
                </a:solidFill>
                <a:latin typeface="Times New Roman" panose="02020603050405020304" pitchFamily="18" charset="0"/>
                <a:cs typeface="Times New Roman" panose="02020603050405020304" pitchFamily="18" charset="0"/>
              </a:rPr>
              <a:t> a large academic and cultural network around the world</a:t>
            </a:r>
          </a:p>
          <a:p>
            <a:endParaRPr lang="en-US" sz="2400" dirty="0">
              <a:solidFill>
                <a:srgbClr val="003DA5"/>
              </a:solidFill>
              <a:latin typeface="Times New Roman" panose="02020603050405020304" pitchFamily="18" charset="0"/>
              <a:cs typeface="Times New Roman" panose="02020603050405020304" pitchFamily="18" charset="0"/>
            </a:endParaRPr>
          </a:p>
          <a:p>
            <a:endParaRPr lang="en-US" sz="2400" dirty="0">
              <a:solidFill>
                <a:srgbClr val="003DA5"/>
              </a:solidFill>
              <a:latin typeface="Times New Roman" panose="02020603050405020304" pitchFamily="18" charset="0"/>
              <a:cs typeface="Times New Roman" panose="02020603050405020304" pitchFamily="18" charset="0"/>
            </a:endParaRPr>
          </a:p>
          <a:p>
            <a:endParaRPr lang="en-US" sz="2400" dirty="0">
              <a:solidFill>
                <a:srgbClr val="003DA5"/>
              </a:solidFill>
              <a:latin typeface="Times New Roman" panose="02020603050405020304" pitchFamily="18" charset="0"/>
              <a:cs typeface="Times New Roman" panose="02020603050405020304" pitchFamily="18" charset="0"/>
            </a:endParaRPr>
          </a:p>
          <a:p>
            <a:pPr algn="ctr"/>
            <a:endParaRPr lang="en-IN" dirty="0">
              <a:solidFill>
                <a:srgbClr val="003DA5"/>
              </a:solidFill>
            </a:endParaRPr>
          </a:p>
        </p:txBody>
      </p:sp>
      <p:sp>
        <p:nvSpPr>
          <p:cNvPr id="19" name="Rectangle: Rounded Corners 18">
            <a:extLst>
              <a:ext uri="{FF2B5EF4-FFF2-40B4-BE49-F238E27FC236}">
                <a16:creationId xmlns:a16="http://schemas.microsoft.com/office/drawing/2014/main" id="{CDAC22E4-B146-73AB-6110-A547DC6CF4B3}"/>
              </a:ext>
            </a:extLst>
          </p:cNvPr>
          <p:cNvSpPr/>
          <p:nvPr/>
        </p:nvSpPr>
        <p:spPr>
          <a:xfrm>
            <a:off x="11658600" y="2420610"/>
            <a:ext cx="6311178" cy="5542289"/>
          </a:xfrm>
          <a:prstGeom prst="roundRect">
            <a:avLst>
              <a:gd name="adj" fmla="val 9553"/>
            </a:avLst>
          </a:prstGeom>
          <a:noFill/>
          <a:ln w="28575">
            <a:solidFill>
              <a:srgbClr val="003DA5"/>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solidFill>
                <a:srgbClr val="003DA5"/>
              </a:solidFill>
            </a:endParaRPr>
          </a:p>
        </p:txBody>
      </p:sp>
      <p:pic>
        <p:nvPicPr>
          <p:cNvPr id="7" name="Picture 6" descr="A blue circle with a cross and text&#10;&#10;Description automatically generated">
            <a:extLst>
              <a:ext uri="{FF2B5EF4-FFF2-40B4-BE49-F238E27FC236}">
                <a16:creationId xmlns:a16="http://schemas.microsoft.com/office/drawing/2014/main" id="{2364B168-A82D-2744-8526-FFAB7F8F84C2}"/>
              </a:ext>
            </a:extLst>
          </p:cNvPr>
          <p:cNvPicPr>
            <a:picLocks noChangeAspect="1"/>
          </p:cNvPicPr>
          <p:nvPr/>
        </p:nvPicPr>
        <p:blipFill>
          <a:blip r:embed="rId6" cstate="print">
            <a:biLevel thresh="25000"/>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sp>
        <p:nvSpPr>
          <p:cNvPr id="12" name="TextBox 11">
            <a:extLst>
              <a:ext uri="{FF2B5EF4-FFF2-40B4-BE49-F238E27FC236}">
                <a16:creationId xmlns:a16="http://schemas.microsoft.com/office/drawing/2014/main" id="{A903DACF-F031-E762-CA15-26DF28C91DFB}"/>
              </a:ext>
            </a:extLst>
          </p:cNvPr>
          <p:cNvSpPr txBox="1"/>
          <p:nvPr/>
        </p:nvSpPr>
        <p:spPr>
          <a:xfrm>
            <a:off x="12344400" y="2608441"/>
            <a:ext cx="5437800" cy="4893647"/>
          </a:xfrm>
          <a:prstGeom prst="rect">
            <a:avLst/>
          </a:prstGeom>
          <a:noFill/>
        </p:spPr>
        <p:txBody>
          <a:bodyPr wrap="square">
            <a:spAutoFit/>
          </a:bodyPr>
          <a:lstStyle/>
          <a:p>
            <a:r>
              <a:rPr lang="en-US" sz="2400" b="1" dirty="0">
                <a:solidFill>
                  <a:srgbClr val="003DA5"/>
                </a:solidFill>
                <a:latin typeface="Times New Roman" panose="02020603050405020304" pitchFamily="18" charset="0"/>
                <a:cs typeface="Times New Roman" panose="02020603050405020304" pitchFamily="18" charset="0"/>
              </a:rPr>
              <a:t>FULBRIGHT IN INDIA</a:t>
            </a:r>
          </a:p>
          <a:p>
            <a:endParaRPr lang="en-US" sz="2400" b="1" dirty="0">
              <a:solidFill>
                <a:srgbClr val="003DA5"/>
              </a:solidFill>
              <a:latin typeface="Times New Roman" panose="02020603050405020304" pitchFamily="18" charset="0"/>
              <a:cs typeface="Times New Roman" panose="02020603050405020304" pitchFamily="18" charset="0"/>
            </a:endParaRPr>
          </a:p>
          <a:p>
            <a:r>
              <a:rPr lang="en-US" sz="2400" b="1" dirty="0">
                <a:solidFill>
                  <a:srgbClr val="003DA5"/>
                </a:solidFill>
                <a:latin typeface="Times New Roman" panose="02020603050405020304" pitchFamily="18" charset="0"/>
                <a:cs typeface="Times New Roman" panose="02020603050405020304" pitchFamily="18" charset="0"/>
              </a:rPr>
              <a:t>Since </a:t>
            </a:r>
            <a:r>
              <a:rPr lang="en-US" sz="2400" dirty="0">
                <a:solidFill>
                  <a:srgbClr val="003DA5"/>
                </a:solidFill>
                <a:latin typeface="Times New Roman" panose="02020603050405020304" pitchFamily="18" charset="0"/>
                <a:cs typeface="Times New Roman" panose="02020603050405020304" pitchFamily="18" charset="0"/>
              </a:rPr>
              <a:t>1950, USIEF has awarded over 21,000 Fulbright Fellowships to Indian and American citizens  </a:t>
            </a:r>
          </a:p>
          <a:p>
            <a:endParaRPr lang="en-US" sz="2400" b="1" dirty="0">
              <a:solidFill>
                <a:srgbClr val="003DA5"/>
              </a:solidFill>
              <a:latin typeface="Times New Roman" panose="02020603050405020304" pitchFamily="18" charset="0"/>
              <a:cs typeface="Times New Roman" panose="02020603050405020304" pitchFamily="18" charset="0"/>
            </a:endParaRPr>
          </a:p>
          <a:p>
            <a:r>
              <a:rPr lang="en-US" sz="2400" b="1" dirty="0">
                <a:solidFill>
                  <a:srgbClr val="003DA5"/>
                </a:solidFill>
                <a:latin typeface="Times New Roman" panose="02020603050405020304" pitchFamily="18" charset="0"/>
                <a:cs typeface="Times New Roman" panose="02020603050405020304" pitchFamily="18" charset="0"/>
              </a:rPr>
              <a:t>For 2025-26, </a:t>
            </a:r>
            <a:r>
              <a:rPr lang="en-US" sz="2400" dirty="0">
                <a:solidFill>
                  <a:srgbClr val="003DA5"/>
                </a:solidFill>
                <a:latin typeface="Times New Roman" panose="02020603050405020304" pitchFamily="18" charset="0"/>
                <a:cs typeface="Times New Roman" panose="02020603050405020304" pitchFamily="18" charset="0"/>
              </a:rPr>
              <a:t>USIEF has awarded </a:t>
            </a:r>
            <a:r>
              <a:rPr lang="en-US" sz="2400" b="1" dirty="0">
                <a:solidFill>
                  <a:srgbClr val="003DA5"/>
                </a:solidFill>
                <a:latin typeface="Times New Roman" panose="02020603050405020304" pitchFamily="18" charset="0"/>
                <a:cs typeface="Times New Roman" panose="02020603050405020304" pitchFamily="18" charset="0"/>
              </a:rPr>
              <a:t>78</a:t>
            </a:r>
            <a:r>
              <a:rPr lang="en-US" sz="2400" dirty="0">
                <a:solidFill>
                  <a:srgbClr val="003DA5"/>
                </a:solidFill>
                <a:latin typeface="Times New Roman" panose="02020603050405020304" pitchFamily="18" charset="0"/>
                <a:cs typeface="Times New Roman" panose="02020603050405020304" pitchFamily="18" charset="0"/>
              </a:rPr>
              <a:t> Fulbright-Nehru and Fulbright-Kalam Fellowships to </a:t>
            </a:r>
            <a:r>
              <a:rPr lang="en-US" sz="2400" b="1" dirty="0">
                <a:solidFill>
                  <a:srgbClr val="003DA5"/>
                </a:solidFill>
                <a:latin typeface="Times New Roman" panose="02020603050405020304" pitchFamily="18" charset="0"/>
                <a:cs typeface="Times New Roman" panose="02020603050405020304" pitchFamily="18" charset="0"/>
              </a:rPr>
              <a:t>U.S. citizens</a:t>
            </a:r>
          </a:p>
          <a:p>
            <a:endParaRPr lang="en-US" sz="2400" b="1" dirty="0">
              <a:solidFill>
                <a:srgbClr val="003DA5"/>
              </a:solidFill>
              <a:latin typeface="Times New Roman" panose="02020603050405020304" pitchFamily="18" charset="0"/>
              <a:cs typeface="Times New Roman" panose="02020603050405020304" pitchFamily="18" charset="0"/>
            </a:endParaRPr>
          </a:p>
          <a:p>
            <a:r>
              <a:rPr lang="en-US" sz="2400" b="1" dirty="0">
                <a:solidFill>
                  <a:srgbClr val="003DA5"/>
                </a:solidFill>
                <a:latin typeface="Times New Roman" panose="02020603050405020304" pitchFamily="18" charset="0"/>
                <a:cs typeface="Times New Roman" panose="02020603050405020304" pitchFamily="18" charset="0"/>
              </a:rPr>
              <a:t>For 2025-26</a:t>
            </a:r>
            <a:r>
              <a:rPr lang="en-US" sz="2400" dirty="0">
                <a:solidFill>
                  <a:srgbClr val="003DA5"/>
                </a:solidFill>
                <a:latin typeface="Times New Roman" panose="02020603050405020304" pitchFamily="18" charset="0"/>
                <a:cs typeface="Times New Roman" panose="02020603050405020304" pitchFamily="18" charset="0"/>
              </a:rPr>
              <a:t>, USIEF has awarded </a:t>
            </a:r>
            <a:r>
              <a:rPr lang="en-US" sz="2400" b="1" dirty="0">
                <a:solidFill>
                  <a:srgbClr val="003DA5"/>
                </a:solidFill>
                <a:latin typeface="Times New Roman" panose="02020603050405020304" pitchFamily="18" charset="0"/>
                <a:cs typeface="Times New Roman" panose="02020603050405020304" pitchFamily="18" charset="0"/>
              </a:rPr>
              <a:t>82</a:t>
            </a:r>
            <a:r>
              <a:rPr lang="en-US" sz="2400" dirty="0">
                <a:solidFill>
                  <a:srgbClr val="003DA5"/>
                </a:solidFill>
                <a:latin typeface="Times New Roman" panose="02020603050405020304" pitchFamily="18" charset="0"/>
                <a:cs typeface="Times New Roman" panose="02020603050405020304" pitchFamily="18" charset="0"/>
              </a:rPr>
              <a:t> Fulbright-Nehru and Fulbright-Kalam Fellowships to </a:t>
            </a:r>
            <a:r>
              <a:rPr lang="en-US" sz="2400" b="1" dirty="0">
                <a:solidFill>
                  <a:srgbClr val="003DA5"/>
                </a:solidFill>
                <a:latin typeface="Times New Roman" panose="02020603050405020304" pitchFamily="18" charset="0"/>
                <a:cs typeface="Times New Roman" panose="02020603050405020304" pitchFamily="18" charset="0"/>
              </a:rPr>
              <a:t>Indian citizens</a:t>
            </a:r>
          </a:p>
        </p:txBody>
      </p:sp>
      <p:pic>
        <p:nvPicPr>
          <p:cNvPr id="5" name="Picture 4" descr="A logo with a black background&#10;&#10;Description automatically generated">
            <a:extLst>
              <a:ext uri="{FF2B5EF4-FFF2-40B4-BE49-F238E27FC236}">
                <a16:creationId xmlns:a16="http://schemas.microsoft.com/office/drawing/2014/main" id="{8EB0D800-DDE7-3032-6846-9663FBAD9F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13455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37754" y="723900"/>
            <a:ext cx="17240646" cy="941925"/>
          </a:xfrm>
          <a:prstGeom prst="rect">
            <a:avLst/>
          </a:prstGeom>
        </p:spPr>
        <p:txBody>
          <a:bodyPr wrap="square" lIns="0" tIns="0" rIns="0" bIns="0" rtlCol="0" anchor="t">
            <a:spAutoFit/>
          </a:bodyPr>
          <a:lstStyle/>
          <a:p>
            <a:pPr>
              <a:lnSpc>
                <a:spcPts val="7799"/>
              </a:lnSpc>
            </a:pPr>
            <a:r>
              <a:rPr lang="en-US" sz="6499" spc="129" dirty="0">
                <a:solidFill>
                  <a:schemeClr val="bg1"/>
                </a:solidFill>
                <a:latin typeface="Aileron Bold"/>
              </a:rPr>
              <a:t>Meet the Team </a:t>
            </a:r>
          </a:p>
        </p:txBody>
      </p:sp>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333500"/>
            <a:ext cx="174498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513954" y="230391"/>
            <a:ext cx="17240646" cy="930576"/>
          </a:xfrm>
          <a:prstGeom prst="rect">
            <a:avLst/>
          </a:prstGeom>
        </p:spPr>
        <p:txBody>
          <a:bodyPr wrap="square" lIns="0" tIns="0" rIns="0" bIns="0" rtlCol="0" anchor="t">
            <a:spAutoFit/>
          </a:bodyPr>
          <a:lstStyle/>
          <a:p>
            <a:pPr>
              <a:lnSpc>
                <a:spcPts val="7799"/>
              </a:lnSpc>
            </a:pPr>
            <a:r>
              <a:rPr lang="en-US" sz="6000" spc="129" dirty="0">
                <a:solidFill>
                  <a:srgbClr val="003DA5"/>
                </a:solidFill>
                <a:latin typeface="Times New Roman" panose="02020603050405020304" pitchFamily="18" charset="0"/>
                <a:cs typeface="Times New Roman" panose="02020603050405020304" pitchFamily="18" charset="0"/>
              </a:rPr>
              <a:t>THE FULBRIGHT PROGRAM IN INDIA </a:t>
            </a:r>
          </a:p>
        </p:txBody>
      </p:sp>
      <p:pic>
        <p:nvPicPr>
          <p:cNvPr id="5" name="Picture 4" descr="Blue world map">
            <a:extLst>
              <a:ext uri="{FF2B5EF4-FFF2-40B4-BE49-F238E27FC236}">
                <a16:creationId xmlns:a16="http://schemas.microsoft.com/office/drawing/2014/main" id="{ED9C4FCC-A8C4-B897-1EED-4C0C3BA42818}"/>
              </a:ext>
            </a:extLst>
          </p:cNvPr>
          <p:cNvPicPr>
            <a:picLocks noChangeAspect="1"/>
          </p:cNvPicPr>
          <p:nvPr/>
        </p:nvPicPr>
        <p:blipFill rotWithShape="1">
          <a:blip r:embed="rId3" cstate="print">
            <a:alphaModFix amt="22000"/>
            <a:extLst>
              <a:ext uri="{28A0092B-C50C-407E-A947-70E740481C1C}">
                <a14:useLocalDpi xmlns:a14="http://schemas.microsoft.com/office/drawing/2010/main" val="0"/>
              </a:ext>
            </a:extLst>
          </a:blip>
          <a:srcRect l="72" t="47325" r="-72" b="41918"/>
          <a:stretch/>
        </p:blipFill>
        <p:spPr>
          <a:xfrm>
            <a:off x="0" y="9101469"/>
            <a:ext cx="18478499" cy="1185531"/>
          </a:xfrm>
          <a:prstGeom prst="rect">
            <a:avLst/>
          </a:prstGeom>
        </p:spPr>
      </p:pic>
      <p:grpSp>
        <p:nvGrpSpPr>
          <p:cNvPr id="17" name="Group 16">
            <a:extLst>
              <a:ext uri="{FF2B5EF4-FFF2-40B4-BE49-F238E27FC236}">
                <a16:creationId xmlns:a16="http://schemas.microsoft.com/office/drawing/2014/main" id="{C285A2DE-C2A8-64FC-2EB6-5590A88BD523}"/>
              </a:ext>
            </a:extLst>
          </p:cNvPr>
          <p:cNvGrpSpPr/>
          <p:nvPr/>
        </p:nvGrpSpPr>
        <p:grpSpPr>
          <a:xfrm>
            <a:off x="9906001" y="2027715"/>
            <a:ext cx="6934199" cy="6530826"/>
            <a:chOff x="10591800" y="1949615"/>
            <a:chExt cx="6420246" cy="6530826"/>
          </a:xfrm>
        </p:grpSpPr>
        <p:sp>
          <p:nvSpPr>
            <p:cNvPr id="15" name="TextBox 14">
              <a:extLst>
                <a:ext uri="{FF2B5EF4-FFF2-40B4-BE49-F238E27FC236}">
                  <a16:creationId xmlns:a16="http://schemas.microsoft.com/office/drawing/2014/main" id="{95BB87CE-ED39-9853-DCDE-62DB9EF0B477}"/>
                </a:ext>
              </a:extLst>
            </p:cNvPr>
            <p:cNvSpPr txBox="1"/>
            <p:nvPr/>
          </p:nvSpPr>
          <p:spPr>
            <a:xfrm>
              <a:off x="10591800" y="5790343"/>
              <a:ext cx="6420246" cy="2690098"/>
            </a:xfrm>
            <a:prstGeom prst="roundRect">
              <a:avLst/>
            </a:prstGeom>
            <a:solidFill>
              <a:srgbClr val="003DA5"/>
            </a:solidFill>
          </p:spPr>
          <p:txBody>
            <a:bodyPr wrap="square">
              <a:spAutoFit/>
            </a:bodyPr>
            <a:lstStyle/>
            <a:p>
              <a:pPr algn="ctr"/>
              <a:endParaRPr lang="en-US" sz="2000" b="1" dirty="0">
                <a:solidFill>
                  <a:schemeClr val="bg1"/>
                </a:solidFill>
                <a:latin typeface="Garamond" pitchFamily="18" charset="0"/>
              </a:endParaRPr>
            </a:p>
            <a:p>
              <a:pPr algn="ctr"/>
              <a:endParaRPr lang="en-US" sz="2000" b="1" dirty="0">
                <a:solidFill>
                  <a:schemeClr val="bg1"/>
                </a:solidFill>
                <a:latin typeface="Garamond" pitchFamily="18" charset="0"/>
              </a:endParaRPr>
            </a:p>
            <a:p>
              <a:pPr algn="ctr"/>
              <a:r>
                <a:rPr lang="en-US" sz="2800" dirty="0">
                  <a:solidFill>
                    <a:schemeClr val="bg1"/>
                  </a:solidFill>
                  <a:latin typeface="Times New Roman" panose="02020603050405020304" pitchFamily="18" charset="0"/>
                  <a:cs typeface="Times New Roman" panose="02020603050405020304" pitchFamily="18" charset="0"/>
                </a:rPr>
                <a:t>Foreign Secretary Shiv Shankar Menon and U.S. Ambassador to India David C. Mulford declaring both India and U.S. equal partners </a:t>
              </a:r>
              <a:endParaRPr lang="en-IN" sz="2800" dirty="0">
                <a:solidFill>
                  <a:schemeClr val="bg1"/>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F65E02F5-93CC-B01B-D294-365FC722F6A1}"/>
                </a:ext>
              </a:extLst>
            </p:cNvPr>
            <p:cNvPicPr>
              <a:picLocks noChangeAspect="1"/>
            </p:cNvPicPr>
            <p:nvPr/>
          </p:nvPicPr>
          <p:blipFill rotWithShape="1">
            <a:blip r:embed="rId4">
              <a:grayscl/>
              <a:extLst>
                <a:ext uri="{BEBA8EAE-BF5A-486C-A8C5-ECC9F3942E4B}">
                  <a14:imgProps xmlns:a14="http://schemas.microsoft.com/office/drawing/2010/main">
                    <a14:imgLayer r:embed="rId5">
                      <a14:imgEffect>
                        <a14:sharpenSoften amount="25000"/>
                      </a14:imgEffect>
                      <a14:imgEffect>
                        <a14:saturation sat="33000"/>
                      </a14:imgEffect>
                    </a14:imgLayer>
                  </a14:imgProps>
                </a:ext>
              </a:extLst>
            </a:blip>
            <a:srcRect t="21333"/>
            <a:stretch/>
          </p:blipFill>
          <p:spPr>
            <a:xfrm>
              <a:off x="10591800" y="3127436"/>
              <a:ext cx="6420246" cy="3318229"/>
            </a:xfrm>
            <a:prstGeom prst="roundRect">
              <a:avLst>
                <a:gd name="adj" fmla="val 8594"/>
              </a:avLst>
            </a:prstGeom>
            <a:solidFill>
              <a:srgbClr val="FFFFFF">
                <a:shade val="85000"/>
              </a:srgbClr>
            </a:solidFill>
            <a:ln>
              <a:noFill/>
            </a:ln>
            <a:effectLst/>
          </p:spPr>
        </p:pic>
        <p:sp>
          <p:nvSpPr>
            <p:cNvPr id="12" name="TextBox 2">
              <a:extLst>
                <a:ext uri="{FF2B5EF4-FFF2-40B4-BE49-F238E27FC236}">
                  <a16:creationId xmlns:a16="http://schemas.microsoft.com/office/drawing/2014/main" id="{6F89D2DF-535C-2CEC-406D-82555B4AE162}"/>
                </a:ext>
              </a:extLst>
            </p:cNvPr>
            <p:cNvSpPr txBox="1"/>
            <p:nvPr/>
          </p:nvSpPr>
          <p:spPr>
            <a:xfrm>
              <a:off x="12508750" y="1949615"/>
              <a:ext cx="2586346" cy="846386"/>
            </a:xfrm>
            <a:prstGeom prst="rect">
              <a:avLst/>
            </a:prstGeom>
          </p:spPr>
          <p:txBody>
            <a:bodyPr wrap="square" lIns="0" tIns="0" rIns="0" bIns="0" rtlCol="0" anchor="t">
              <a:spAutoFit/>
            </a:bodyPr>
            <a:lstStyle/>
            <a:p>
              <a:pPr>
                <a:lnSpc>
                  <a:spcPts val="7799"/>
                </a:lnSpc>
              </a:pPr>
              <a:r>
                <a:rPr lang="en-US" sz="3200" spc="129" dirty="0">
                  <a:solidFill>
                    <a:srgbClr val="003DA5"/>
                  </a:solidFill>
                  <a:latin typeface="Times New Roman" panose="02020603050405020304" pitchFamily="18" charset="0"/>
                  <a:cs typeface="Times New Roman" panose="02020603050405020304" pitchFamily="18" charset="0"/>
                </a:rPr>
                <a:t>July 4, 2008</a:t>
              </a:r>
            </a:p>
          </p:txBody>
        </p:sp>
      </p:grpSp>
      <p:grpSp>
        <p:nvGrpSpPr>
          <p:cNvPr id="18" name="Group 17">
            <a:extLst>
              <a:ext uri="{FF2B5EF4-FFF2-40B4-BE49-F238E27FC236}">
                <a16:creationId xmlns:a16="http://schemas.microsoft.com/office/drawing/2014/main" id="{1DDE7071-D545-DCFD-59C8-1D2C245B3A53}"/>
              </a:ext>
            </a:extLst>
          </p:cNvPr>
          <p:cNvGrpSpPr/>
          <p:nvPr/>
        </p:nvGrpSpPr>
        <p:grpSpPr>
          <a:xfrm>
            <a:off x="1447800" y="2052022"/>
            <a:ext cx="6934200" cy="6485041"/>
            <a:chOff x="1252228" y="2058408"/>
            <a:chExt cx="6291572" cy="6485041"/>
          </a:xfrm>
        </p:grpSpPr>
        <p:sp>
          <p:nvSpPr>
            <p:cNvPr id="11" name="TextBox 2">
              <a:extLst>
                <a:ext uri="{FF2B5EF4-FFF2-40B4-BE49-F238E27FC236}">
                  <a16:creationId xmlns:a16="http://schemas.microsoft.com/office/drawing/2014/main" id="{41FB6C7A-23B5-B73F-A938-989F675C00D3}"/>
                </a:ext>
              </a:extLst>
            </p:cNvPr>
            <p:cNvSpPr txBox="1"/>
            <p:nvPr/>
          </p:nvSpPr>
          <p:spPr>
            <a:xfrm>
              <a:off x="2633551" y="2058408"/>
              <a:ext cx="3528926" cy="846386"/>
            </a:xfrm>
            <a:prstGeom prst="rect">
              <a:avLst/>
            </a:prstGeom>
          </p:spPr>
          <p:txBody>
            <a:bodyPr wrap="square" lIns="0" tIns="0" rIns="0" bIns="0" rtlCol="0" anchor="t">
              <a:spAutoFit/>
            </a:bodyPr>
            <a:lstStyle/>
            <a:p>
              <a:pPr>
                <a:lnSpc>
                  <a:spcPts val="7799"/>
                </a:lnSpc>
              </a:pPr>
              <a:r>
                <a:rPr lang="en-US" sz="3200" spc="129" dirty="0">
                  <a:solidFill>
                    <a:srgbClr val="003DA5"/>
                  </a:solidFill>
                  <a:latin typeface="Times New Roman" panose="02020603050405020304" pitchFamily="18" charset="0"/>
                  <a:cs typeface="Times New Roman" panose="02020603050405020304" pitchFamily="18" charset="0"/>
                </a:rPr>
                <a:t>February 2, 1950</a:t>
              </a:r>
            </a:p>
          </p:txBody>
        </p:sp>
        <p:sp>
          <p:nvSpPr>
            <p:cNvPr id="14" name="TextBox 13">
              <a:extLst>
                <a:ext uri="{FF2B5EF4-FFF2-40B4-BE49-F238E27FC236}">
                  <a16:creationId xmlns:a16="http://schemas.microsoft.com/office/drawing/2014/main" id="{9FD38149-066C-693A-3D49-CEEB7014BD2F}"/>
                </a:ext>
              </a:extLst>
            </p:cNvPr>
            <p:cNvSpPr txBox="1"/>
            <p:nvPr/>
          </p:nvSpPr>
          <p:spPr>
            <a:xfrm>
              <a:off x="1252228" y="5853351"/>
              <a:ext cx="6291572" cy="2690098"/>
            </a:xfrm>
            <a:prstGeom prst="roundRect">
              <a:avLst/>
            </a:prstGeom>
            <a:solidFill>
              <a:srgbClr val="003DA5"/>
            </a:solidFill>
          </p:spPr>
          <p:txBody>
            <a:bodyPr wrap="square">
              <a:spAutoFit/>
            </a:bodyPr>
            <a:lstStyle/>
            <a:p>
              <a:pPr algn="ctr"/>
              <a:endParaRPr lang="en-US" sz="2000" b="1" dirty="0">
                <a:solidFill>
                  <a:schemeClr val="bg1"/>
                </a:solidFill>
                <a:latin typeface="Garamond" pitchFamily="18" charset="0"/>
              </a:endParaRPr>
            </a:p>
            <a:p>
              <a:pPr algn="ctr"/>
              <a:endParaRPr lang="en-US" sz="2000" b="1" dirty="0">
                <a:solidFill>
                  <a:schemeClr val="bg1"/>
                </a:solidFill>
                <a:latin typeface="Garamond" pitchFamily="18" charset="0"/>
              </a:endParaRPr>
            </a:p>
            <a:p>
              <a:pPr algn="ctr"/>
              <a:r>
                <a:rPr lang="en-US" sz="2800" dirty="0">
                  <a:solidFill>
                    <a:schemeClr val="bg1"/>
                  </a:solidFill>
                  <a:latin typeface="Times New Roman" panose="02020603050405020304" pitchFamily="18" charset="0"/>
                  <a:cs typeface="Times New Roman" panose="02020603050405020304" pitchFamily="18" charset="0"/>
                </a:rPr>
                <a:t>Prime Minister Jawaharlal Nehru and U.S. Ambassador to India Loy Henderson sign the Fulbright Agreement for India</a:t>
              </a:r>
              <a:endParaRPr lang="en-IN" sz="2800" dirty="0">
                <a:solidFill>
                  <a:schemeClr val="bg1"/>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F4B089FB-1794-92F1-C26F-F97DF136957E}"/>
                </a:ext>
              </a:extLst>
            </p:cNvPr>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Lst>
            </a:blip>
            <a:srcRect t="10763"/>
            <a:stretch/>
          </p:blipFill>
          <p:spPr>
            <a:xfrm>
              <a:off x="1252228" y="3221343"/>
              <a:ext cx="6291572" cy="3177091"/>
            </a:xfrm>
            <a:prstGeom prst="roundRect">
              <a:avLst>
                <a:gd name="adj" fmla="val 8594"/>
              </a:avLst>
            </a:prstGeom>
            <a:solidFill>
              <a:srgbClr val="FFFFFF">
                <a:shade val="85000"/>
              </a:srgbClr>
            </a:solidFill>
            <a:ln>
              <a:noFill/>
            </a:ln>
            <a:effectLst/>
          </p:spPr>
        </p:pic>
      </p:grpSp>
      <p:pic>
        <p:nvPicPr>
          <p:cNvPr id="13" name="Picture 12" descr="A blue circle with a cross and text&#10;&#10;Description automatically generated">
            <a:extLst>
              <a:ext uri="{FF2B5EF4-FFF2-40B4-BE49-F238E27FC236}">
                <a16:creationId xmlns:a16="http://schemas.microsoft.com/office/drawing/2014/main" id="{2DB58C91-6E15-C48D-2F2F-091AE52173BF}"/>
              </a:ext>
            </a:extLst>
          </p:cNvPr>
          <p:cNvPicPr>
            <a:picLocks noChangeAspect="1"/>
          </p:cNvPicPr>
          <p:nvPr/>
        </p:nvPicPr>
        <p:blipFill>
          <a:blip r:embed="rId8" cstate="print">
            <a:biLevel thresh="25000"/>
            <a:extLst>
              <a:ext uri="{BEBA8EAE-BF5A-486C-A8C5-ECC9F3942E4B}">
                <a14:imgProps xmlns:a14="http://schemas.microsoft.com/office/drawing/2010/main">
                  <a14:imgLayer r:embed="rId9">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6" name="Picture 5" descr="A logo with a black background&#10;&#10;Description automatically generated">
            <a:extLst>
              <a:ext uri="{FF2B5EF4-FFF2-40B4-BE49-F238E27FC236}">
                <a16:creationId xmlns:a16="http://schemas.microsoft.com/office/drawing/2014/main" id="{8A2BCC9E-80B1-1640-ADA3-250446E8176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393612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319700"/>
            <a:ext cx="177546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23971"/>
          </a:xfrm>
          <a:prstGeom prst="rect">
            <a:avLst/>
          </a:prstGeom>
        </p:spPr>
        <p:txBody>
          <a:bodyPr wrap="square" lIns="0" tIns="0" rIns="0" bIns="0" rtlCol="0" anchor="t">
            <a:spAutoFit/>
          </a:bodyPr>
          <a:lstStyle/>
          <a:p>
            <a:pPr>
              <a:lnSpc>
                <a:spcPts val="7799"/>
              </a:lnSpc>
            </a:pPr>
            <a:r>
              <a:rPr lang="en-US" sz="6000" spc="129" dirty="0">
                <a:solidFill>
                  <a:srgbClr val="003DA5"/>
                </a:solidFill>
                <a:latin typeface="Times New Roman" panose="02020603050405020304" pitchFamily="18" charset="0"/>
                <a:cs typeface="Times New Roman" panose="02020603050405020304" pitchFamily="18" charset="0"/>
              </a:rPr>
              <a:t>Certificate of Affiliation</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198640" y="1605583"/>
            <a:ext cx="17357319" cy="7295157"/>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r>
              <a:rPr lang="en-US" sz="3000" dirty="0">
                <a:solidFill>
                  <a:srgbClr val="003DA5"/>
                </a:solidFill>
                <a:latin typeface="Times New Roman" panose="02020603050405020304" pitchFamily="18" charset="0"/>
                <a:cs typeface="Times New Roman" panose="02020603050405020304" pitchFamily="18" charset="0"/>
              </a:rPr>
              <a:t>All Fulbrighters will be affiliated with ONE primary affiliating institution. USIEF will secure your Certificate of Affiliation (CoA) from your proposed host institution. </a:t>
            </a:r>
          </a:p>
          <a:p>
            <a:pPr marL="3873">
              <a:buSzPct val="120000"/>
            </a:pPr>
            <a:endParaRPr lang="en-US" sz="30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000" dirty="0">
                <a:solidFill>
                  <a:srgbClr val="003DA5"/>
                </a:solidFill>
                <a:latin typeface="Times New Roman" panose="02020603050405020304" pitchFamily="18" charset="0"/>
                <a:cs typeface="Times New Roman" panose="02020603050405020304" pitchFamily="18" charset="0"/>
              </a:rPr>
              <a:t>All Fulbrighters must be affiliated with institutions/organizations of higher education approved and listed on the website of the Ministry of Education, Government of India, including institutions accredited by AICTE, UGC and other </a:t>
            </a:r>
            <a:r>
              <a:rPr lang="en-US" sz="3000" dirty="0">
                <a:solidFill>
                  <a:srgbClr val="003DA5"/>
                </a:solidFill>
                <a:latin typeface="Times New Roman" panose="02020603050405020304" pitchFamily="18" charset="0"/>
                <a:cs typeface="Times New Roman" panose="02020603050405020304" pitchFamily="18" charset="0"/>
                <a:hlinkClick r:id="rId3"/>
              </a:rPr>
              <a:t>Apex Level Bodies </a:t>
            </a:r>
            <a:r>
              <a:rPr lang="en-US" sz="3000" dirty="0">
                <a:solidFill>
                  <a:srgbClr val="003DA5"/>
                </a:solidFill>
                <a:latin typeface="Times New Roman" panose="02020603050405020304" pitchFamily="18" charset="0"/>
                <a:cs typeface="Times New Roman" panose="02020603050405020304" pitchFamily="18" charset="0"/>
              </a:rPr>
              <a:t>of the Ministry or medical institutions accredited by the </a:t>
            </a:r>
            <a:r>
              <a:rPr lang="en-US" sz="3000" dirty="0">
                <a:solidFill>
                  <a:srgbClr val="003DA5"/>
                </a:solidFill>
                <a:latin typeface="Times New Roman" panose="02020603050405020304" pitchFamily="18" charset="0"/>
                <a:cs typeface="Times New Roman" panose="02020603050405020304" pitchFamily="18" charset="0"/>
                <a:hlinkClick r:id="rId4"/>
              </a:rPr>
              <a:t>National Medical Commission</a:t>
            </a:r>
            <a:r>
              <a:rPr lang="en-US" sz="3000" dirty="0">
                <a:solidFill>
                  <a:srgbClr val="003DA5"/>
                </a:solidFill>
                <a:latin typeface="Times New Roman" panose="02020603050405020304" pitchFamily="18" charset="0"/>
                <a:cs typeface="Times New Roman" panose="02020603050405020304" pitchFamily="18" charset="0"/>
              </a:rPr>
              <a:t>.</a:t>
            </a:r>
          </a:p>
          <a:p>
            <a:pPr marL="3873">
              <a:buSzPct val="120000"/>
            </a:pPr>
            <a:endParaRPr lang="en-US" sz="30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000" dirty="0">
                <a:solidFill>
                  <a:srgbClr val="003DA5"/>
                </a:solidFill>
                <a:latin typeface="Times New Roman" panose="02020603050405020304" pitchFamily="18" charset="0"/>
                <a:cs typeface="Times New Roman" panose="02020603050405020304" pitchFamily="18" charset="0"/>
              </a:rPr>
              <a:t>This means that Fulbrighters cannot be affiliated with non-government organizations (NGOs), think-tanks, research organizations or other institutions that are not recognized by these regulatory bodies.</a:t>
            </a:r>
          </a:p>
          <a:p>
            <a:pPr marL="3873">
              <a:buSzPct val="120000"/>
            </a:pPr>
            <a:endParaRPr lang="en-US" sz="30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000" dirty="0">
                <a:solidFill>
                  <a:srgbClr val="003DA5"/>
                </a:solidFill>
                <a:latin typeface="Times New Roman" panose="02020603050405020304" pitchFamily="18" charset="0"/>
                <a:cs typeface="Times New Roman" panose="02020603050405020304" pitchFamily="18" charset="0"/>
              </a:rPr>
              <a:t>This CoA is used to apply for your Student Visa/ Project Clearance.</a:t>
            </a:r>
          </a:p>
          <a:p>
            <a:pPr marL="3873">
              <a:buSzPct val="120000"/>
            </a:pPr>
            <a:endParaRPr lang="en-US" sz="30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000" dirty="0">
                <a:solidFill>
                  <a:srgbClr val="003DA5"/>
                </a:solidFill>
                <a:latin typeface="Times New Roman" panose="02020603050405020304" pitchFamily="18" charset="0"/>
                <a:cs typeface="Times New Roman" panose="02020603050405020304" pitchFamily="18" charset="0"/>
              </a:rPr>
              <a:t>Once you receive your CoA, please be in touch with your academic host in India to plan your teaching/ rese</a:t>
            </a:r>
            <a:r>
              <a:rPr lang="en-US" sz="2800" dirty="0">
                <a:solidFill>
                  <a:srgbClr val="003DA5"/>
                </a:solidFill>
                <a:latin typeface="Times New Roman" panose="02020603050405020304" pitchFamily="18" charset="0"/>
                <a:cs typeface="Times New Roman" panose="02020603050405020304" pitchFamily="18" charset="0"/>
              </a:rPr>
              <a:t>arch.	</a:t>
            </a:r>
          </a:p>
          <a:p>
            <a:pPr marL="3873">
              <a:buSzPct val="120000"/>
            </a:pPr>
            <a:endParaRPr lang="en-US" sz="2800" dirty="0">
              <a:solidFill>
                <a:srgbClr val="003DA5"/>
              </a:solidFill>
              <a:latin typeface="Abadi" panose="020B0604020104020204" pitchFamily="34" charset="0"/>
            </a:endParaRP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5">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6" cstate="print">
            <a:biLevel thresh="25000"/>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2" name="Picture 1" descr="A logo with a black background&#10;&#10;Description automatically generated">
            <a:extLst>
              <a:ext uri="{FF2B5EF4-FFF2-40B4-BE49-F238E27FC236}">
                <a16:creationId xmlns:a16="http://schemas.microsoft.com/office/drawing/2014/main" id="{2194CF29-8D81-11F5-9528-E544D78A4F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352319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0" y="1360967"/>
            <a:ext cx="177546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23971"/>
          </a:xfrm>
          <a:prstGeom prst="rect">
            <a:avLst/>
          </a:prstGeom>
        </p:spPr>
        <p:txBody>
          <a:bodyPr wrap="square" lIns="0" tIns="0" rIns="0" bIns="0" rtlCol="0" anchor="t">
            <a:spAutoFit/>
          </a:bodyPr>
          <a:lstStyle/>
          <a:p>
            <a:pPr>
              <a:lnSpc>
                <a:spcPts val="7799"/>
              </a:lnSpc>
            </a:pPr>
            <a:r>
              <a:rPr lang="en-US" sz="6000" spc="129" dirty="0">
                <a:solidFill>
                  <a:srgbClr val="003DA5"/>
                </a:solidFill>
                <a:latin typeface="Times New Roman" panose="02020603050405020304" pitchFamily="18" charset="0"/>
                <a:cs typeface="Times New Roman" panose="02020603050405020304" pitchFamily="18" charset="0"/>
              </a:rPr>
              <a:t>Medical Clearance</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293372" y="1647952"/>
            <a:ext cx="17357319" cy="7295157"/>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Medical clearance is a prerequisite for starting your grant.</a:t>
            </a:r>
          </a:p>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This process is managed by our partner IIE in the U.S. IIE will send a detailed email regarding the medical clearance process.</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The </a:t>
            </a:r>
            <a:r>
              <a:rPr lang="en-US" sz="3200" i="1" dirty="0">
                <a:solidFill>
                  <a:srgbClr val="003DA5"/>
                </a:solidFill>
                <a:latin typeface="Times New Roman" panose="02020603050405020304" pitchFamily="18" charset="0"/>
                <a:cs typeface="Times New Roman" panose="02020603050405020304" pitchFamily="18" charset="0"/>
              </a:rPr>
              <a:t>Medical History and Examination Form </a:t>
            </a:r>
            <a:r>
              <a:rPr lang="en-US" sz="3200" dirty="0">
                <a:solidFill>
                  <a:srgbClr val="003DA5"/>
                </a:solidFill>
                <a:latin typeface="Times New Roman" panose="02020603050405020304" pitchFamily="18" charset="0"/>
                <a:cs typeface="Times New Roman" panose="02020603050405020304" pitchFamily="18" charset="0"/>
              </a:rPr>
              <a:t>should be completed and submitted within 2-6 months of the grant start date.</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Questions related to medical clearance can be addressed to FulbrightScholarAdvisingSCA@iie.org.</a:t>
            </a:r>
          </a:p>
          <a:p>
            <a:pPr marL="3873">
              <a:buSzPct val="120000"/>
            </a:pPr>
            <a:endParaRPr lang="en-US" sz="2800" dirty="0">
              <a:solidFill>
                <a:srgbClr val="003DA5"/>
              </a:solidFill>
              <a:latin typeface="Abadi" panose="020B0604020104020204" pitchFamily="34" charset="0"/>
            </a:endParaRP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2" name="Picture 1" descr="A logo with a black background&#10;&#10;Description automatically generated">
            <a:extLst>
              <a:ext uri="{FF2B5EF4-FFF2-40B4-BE49-F238E27FC236}">
                <a16:creationId xmlns:a16="http://schemas.microsoft.com/office/drawing/2014/main" id="{468C8908-2745-98D1-2633-4326247BDC0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37832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1582" y="1388435"/>
            <a:ext cx="177546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23971"/>
          </a:xfrm>
          <a:prstGeom prst="rect">
            <a:avLst/>
          </a:prstGeom>
        </p:spPr>
        <p:txBody>
          <a:bodyPr wrap="square" lIns="0" tIns="0" rIns="0" bIns="0" rtlCol="0" anchor="t">
            <a:spAutoFit/>
          </a:bodyPr>
          <a:lstStyle/>
          <a:p>
            <a:pPr>
              <a:lnSpc>
                <a:spcPts val="7799"/>
              </a:lnSpc>
            </a:pPr>
            <a:r>
              <a:rPr lang="en-US" sz="6000" spc="129" dirty="0">
                <a:solidFill>
                  <a:srgbClr val="003DA5"/>
                </a:solidFill>
                <a:latin typeface="Times New Roman" panose="02020603050405020304" pitchFamily="18" charset="0"/>
                <a:cs typeface="Times New Roman" panose="02020603050405020304" pitchFamily="18" charset="0"/>
              </a:rPr>
              <a:t>Grant Award Letter</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398863" y="1675661"/>
            <a:ext cx="17357319" cy="7295157"/>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USIEF issues the Fulbright Grant Authorization document (Non-IIE grant doc).</a:t>
            </a:r>
          </a:p>
          <a:p>
            <a:pPr marL="3873">
              <a:buSzPct val="120000"/>
            </a:pPr>
            <a:endParaRPr lang="en-US" sz="32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USIEF will also provide a digital copy of the Visa / Project Clearance Support Letter 6-8 weeks prior to the start of your grant.</a:t>
            </a:r>
          </a:p>
          <a:p>
            <a:pPr marL="3873">
              <a:buSzPct val="120000"/>
            </a:pPr>
            <a:r>
              <a:rPr lang="en-US" sz="3200" dirty="0">
                <a:solidFill>
                  <a:srgbClr val="003DA5"/>
                </a:solidFill>
                <a:latin typeface="Times New Roman" panose="02020603050405020304" pitchFamily="18" charset="0"/>
                <a:cs typeface="Times New Roman" panose="02020603050405020304" pitchFamily="18" charset="0"/>
              </a:rPr>
              <a:t>	</a:t>
            </a:r>
          </a:p>
          <a:p>
            <a:pPr marL="461073" indent="-457200">
              <a:buSzPct val="120000"/>
              <a:buFont typeface="Arial" panose="020B0604020202020204" pitchFamily="34" charset="0"/>
              <a:buChar char="•"/>
            </a:pPr>
            <a:r>
              <a:rPr lang="en-US" sz="3200" dirty="0">
                <a:solidFill>
                  <a:srgbClr val="003DA5"/>
                </a:solidFill>
                <a:latin typeface="Times New Roman" panose="02020603050405020304" pitchFamily="18" charset="0"/>
                <a:cs typeface="Times New Roman" panose="02020603050405020304" pitchFamily="18" charset="0"/>
              </a:rPr>
              <a:t>Please sign, scan and return a copy each to IIE and USIEF.</a:t>
            </a:r>
          </a:p>
          <a:p>
            <a:pPr marL="3873">
              <a:buSzPct val="120000"/>
            </a:pPr>
            <a:endParaRPr lang="en-US" sz="2800" dirty="0">
              <a:solidFill>
                <a:srgbClr val="003DA5"/>
              </a:solidFill>
              <a:latin typeface="Abadi" panose="020B0604020104020204" pitchFamily="34" charset="0"/>
            </a:endParaRP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3">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4" cstate="print">
            <a:biLevel thresh="2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2" name="Picture 1" descr="A logo with a black background&#10;&#10;Description automatically generated">
            <a:extLst>
              <a:ext uri="{FF2B5EF4-FFF2-40B4-BE49-F238E27FC236}">
                <a16:creationId xmlns:a16="http://schemas.microsoft.com/office/drawing/2014/main" id="{DFB09DA9-C4E0-FFC5-6345-063B5CC47C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169444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5F2D500-8B91-187F-50CC-1522F93A1CFA}"/>
              </a:ext>
            </a:extLst>
          </p:cNvPr>
          <p:cNvGrpSpPr/>
          <p:nvPr/>
        </p:nvGrpSpPr>
        <p:grpSpPr>
          <a:xfrm>
            <a:off x="1" y="9105900"/>
            <a:ext cx="18287999" cy="1219200"/>
            <a:chOff x="-160591" y="609818"/>
            <a:chExt cx="18294969" cy="1255916"/>
          </a:xfrm>
        </p:grpSpPr>
        <p:sp>
          <p:nvSpPr>
            <p:cNvPr id="8" name="TextBox 8"/>
            <p:cNvSpPr txBox="1"/>
            <p:nvPr/>
          </p:nvSpPr>
          <p:spPr>
            <a:xfrm>
              <a:off x="-160591" y="609818"/>
              <a:ext cx="18294968" cy="598330"/>
            </a:xfrm>
            <a:prstGeom prst="rect">
              <a:avLst/>
            </a:prstGeom>
            <a:solidFill>
              <a:srgbClr val="00A9E0"/>
            </a:solidFill>
            <a:ln>
              <a:solidFill>
                <a:srgbClr val="00A9E0"/>
              </a:solidFill>
            </a:ln>
          </p:spPr>
          <p:txBody>
            <a:bodyPr lIns="254000" tIns="254000" rIns="254000" bIns="254000" rtlCol="0" anchor="ctr"/>
            <a:lstStyle/>
            <a:p>
              <a:pPr algn="r">
                <a:lnSpc>
                  <a:spcPts val="2520"/>
                </a:lnSpc>
              </a:pPr>
              <a:r>
                <a:rPr lang="en-US" sz="1800" spc="54" dirty="0">
                  <a:solidFill>
                    <a:srgbClr val="FFFFFF"/>
                  </a:solidFill>
                  <a:latin typeface="Aileron"/>
                </a:rPr>
                <a:t> </a:t>
              </a:r>
            </a:p>
          </p:txBody>
        </p:sp>
        <p:sp>
          <p:nvSpPr>
            <p:cNvPr id="16" name="Freeform 7">
              <a:extLst>
                <a:ext uri="{FF2B5EF4-FFF2-40B4-BE49-F238E27FC236}">
                  <a16:creationId xmlns:a16="http://schemas.microsoft.com/office/drawing/2014/main" id="{1778845E-1379-6E1B-1336-270DA9E72582}"/>
                </a:ext>
              </a:extLst>
            </p:cNvPr>
            <p:cNvSpPr/>
            <p:nvPr/>
          </p:nvSpPr>
          <p:spPr>
            <a:xfrm>
              <a:off x="-160590" y="1007645"/>
              <a:ext cx="18294968" cy="598330"/>
            </a:xfrm>
            <a:custGeom>
              <a:avLst/>
              <a:gdLst/>
              <a:ahLst/>
              <a:cxnLst/>
              <a:rect l="l" t="t" r="r" b="b"/>
              <a:pathLst>
                <a:path w="2709333" h="480149">
                  <a:moveTo>
                    <a:pt x="0" y="0"/>
                  </a:moveTo>
                  <a:lnTo>
                    <a:pt x="2709333" y="0"/>
                  </a:lnTo>
                  <a:lnTo>
                    <a:pt x="2709333" y="480149"/>
                  </a:lnTo>
                  <a:lnTo>
                    <a:pt x="0" y="480149"/>
                  </a:lnTo>
                  <a:close/>
                </a:path>
              </a:pathLst>
            </a:custGeom>
            <a:solidFill>
              <a:srgbClr val="0077C8"/>
            </a:solidFill>
            <a:ln cap="sq">
              <a:noFill/>
              <a:prstDash val="solid"/>
              <a:miter/>
            </a:ln>
          </p:spPr>
          <p:txBody>
            <a:bodyPr/>
            <a:lstStyle/>
            <a:p>
              <a:r>
                <a:rPr lang="en-IN" dirty="0"/>
                <a:t>  </a:t>
              </a:r>
            </a:p>
          </p:txBody>
        </p:sp>
        <p:sp>
          <p:nvSpPr>
            <p:cNvPr id="20" name="TextBox 8">
              <a:extLst>
                <a:ext uri="{FF2B5EF4-FFF2-40B4-BE49-F238E27FC236}">
                  <a16:creationId xmlns:a16="http://schemas.microsoft.com/office/drawing/2014/main" id="{941D95D0-5B4D-7EB7-4993-94C12B0112D6}"/>
                </a:ext>
              </a:extLst>
            </p:cNvPr>
            <p:cNvSpPr txBox="1"/>
            <p:nvPr/>
          </p:nvSpPr>
          <p:spPr>
            <a:xfrm>
              <a:off x="-160591" y="1453575"/>
              <a:ext cx="18294969" cy="412159"/>
            </a:xfrm>
            <a:prstGeom prst="rect">
              <a:avLst/>
            </a:prstGeom>
            <a:solidFill>
              <a:srgbClr val="003DA5"/>
            </a:solidFill>
            <a:ln>
              <a:noFill/>
            </a:ln>
          </p:spPr>
          <p:txBody>
            <a:bodyPr lIns="254000" tIns="254000" rIns="254000" bIns="254000" rtlCol="0" anchor="ctr"/>
            <a:lstStyle/>
            <a:p>
              <a:pPr algn="r">
                <a:lnSpc>
                  <a:spcPts val="2520"/>
                </a:lnSpc>
              </a:pPr>
              <a:endParaRPr lang="en-US" sz="1800" spc="54" dirty="0">
                <a:solidFill>
                  <a:srgbClr val="FFFFFF"/>
                </a:solidFill>
                <a:latin typeface="Aileron"/>
              </a:endParaRPr>
            </a:p>
          </p:txBody>
        </p:sp>
      </p:grpSp>
      <p:cxnSp>
        <p:nvCxnSpPr>
          <p:cNvPr id="24" name="Straight Connector 23">
            <a:extLst>
              <a:ext uri="{FF2B5EF4-FFF2-40B4-BE49-F238E27FC236}">
                <a16:creationId xmlns:a16="http://schemas.microsoft.com/office/drawing/2014/main" id="{19215F3C-0D14-3D9B-88CF-C8ABF68CA73E}"/>
              </a:ext>
            </a:extLst>
          </p:cNvPr>
          <p:cNvCxnSpPr>
            <a:cxnSpLocks/>
          </p:cNvCxnSpPr>
          <p:nvPr/>
        </p:nvCxnSpPr>
        <p:spPr>
          <a:xfrm>
            <a:off x="1582" y="1403498"/>
            <a:ext cx="17754600" cy="0"/>
          </a:xfrm>
          <a:prstGeom prst="line">
            <a:avLst/>
          </a:prstGeom>
          <a:ln w="38100">
            <a:solidFill>
              <a:srgbClr val="F58634"/>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93CAF71F-9F06-1AFD-6212-47F64655A286}"/>
              </a:ext>
            </a:extLst>
          </p:cNvPr>
          <p:cNvSpPr txBox="1"/>
          <p:nvPr/>
        </p:nvSpPr>
        <p:spPr>
          <a:xfrm>
            <a:off x="16078200" y="9467790"/>
            <a:ext cx="2438400" cy="400110"/>
          </a:xfrm>
          <a:prstGeom prst="rect">
            <a:avLst/>
          </a:prstGeom>
          <a:noFill/>
        </p:spPr>
        <p:txBody>
          <a:bodyPr wrap="square" rtlCol="0">
            <a:spAutoFit/>
          </a:bodyPr>
          <a:lstStyle/>
          <a:p>
            <a:r>
              <a:rPr lang="en-IN" sz="2000" dirty="0">
                <a:solidFill>
                  <a:schemeClr val="bg1"/>
                </a:solidFill>
                <a:latin typeface="Abadi" panose="020B0604020104020204" pitchFamily="34" charset="0"/>
              </a:rPr>
              <a:t>www.usief.org.in</a:t>
            </a:r>
          </a:p>
        </p:txBody>
      </p:sp>
      <p:sp>
        <p:nvSpPr>
          <p:cNvPr id="4" name="TextBox 2">
            <a:extLst>
              <a:ext uri="{FF2B5EF4-FFF2-40B4-BE49-F238E27FC236}">
                <a16:creationId xmlns:a16="http://schemas.microsoft.com/office/drawing/2014/main" id="{EC1DE773-13F1-6C44-DC25-488D09ED9C65}"/>
              </a:ext>
            </a:extLst>
          </p:cNvPr>
          <p:cNvSpPr txBox="1"/>
          <p:nvPr/>
        </p:nvSpPr>
        <p:spPr>
          <a:xfrm>
            <a:off x="457200" y="230391"/>
            <a:ext cx="17240646" cy="923971"/>
          </a:xfrm>
          <a:prstGeom prst="rect">
            <a:avLst/>
          </a:prstGeom>
        </p:spPr>
        <p:txBody>
          <a:bodyPr wrap="square" lIns="0" tIns="0" rIns="0" bIns="0" rtlCol="0" anchor="t">
            <a:spAutoFit/>
          </a:bodyPr>
          <a:lstStyle/>
          <a:p>
            <a:pPr>
              <a:lnSpc>
                <a:spcPts val="7799"/>
              </a:lnSpc>
            </a:pPr>
            <a:r>
              <a:rPr lang="en-US" sz="6000" spc="129" dirty="0">
                <a:solidFill>
                  <a:srgbClr val="003DA5"/>
                </a:solidFill>
                <a:latin typeface="Times New Roman" panose="02020603050405020304" pitchFamily="18" charset="0"/>
                <a:cs typeface="Times New Roman" panose="02020603050405020304" pitchFamily="18" charset="0"/>
              </a:rPr>
              <a:t>Student Visa (S-5) </a:t>
            </a:r>
            <a:r>
              <a:rPr lang="en-US" sz="6000" b="1" spc="129" dirty="0">
                <a:solidFill>
                  <a:srgbClr val="003DA5"/>
                </a:solidFill>
                <a:latin typeface="Times New Roman" panose="02020603050405020304" pitchFamily="18" charset="0"/>
                <a:cs typeface="Times New Roman" panose="02020603050405020304" pitchFamily="18" charset="0"/>
              </a:rPr>
              <a:t>or</a:t>
            </a:r>
            <a:r>
              <a:rPr lang="en-US" sz="6000" spc="129" dirty="0">
                <a:solidFill>
                  <a:srgbClr val="003DA5"/>
                </a:solidFill>
                <a:latin typeface="Times New Roman" panose="02020603050405020304" pitchFamily="18" charset="0"/>
                <a:cs typeface="Times New Roman" panose="02020603050405020304" pitchFamily="18" charset="0"/>
              </a:rPr>
              <a:t> Project Clearance	</a:t>
            </a:r>
          </a:p>
        </p:txBody>
      </p:sp>
      <p:sp>
        <p:nvSpPr>
          <p:cNvPr id="30" name="Content Placeholder 2">
            <a:extLst>
              <a:ext uri="{FF2B5EF4-FFF2-40B4-BE49-F238E27FC236}">
                <a16:creationId xmlns:a16="http://schemas.microsoft.com/office/drawing/2014/main" id="{869FC694-20F0-03EF-3026-FCA199A89664}"/>
              </a:ext>
            </a:extLst>
          </p:cNvPr>
          <p:cNvSpPr txBox="1">
            <a:spLocks/>
          </p:cNvSpPr>
          <p:nvPr/>
        </p:nvSpPr>
        <p:spPr>
          <a:xfrm>
            <a:off x="398863" y="1675661"/>
            <a:ext cx="17357319" cy="7295157"/>
          </a:xfrm>
          <a:prstGeom prst="rect">
            <a:avLst/>
          </a:prstGeom>
          <a:noFill/>
          <a:ln>
            <a:noFill/>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61073" indent="-457200">
              <a:buSzPct val="120000"/>
              <a:buFont typeface="Arial" panose="020B0604020202020204" pitchFamily="34" charset="0"/>
              <a:buChar char="•"/>
            </a:pPr>
            <a:r>
              <a:rPr lang="en-US" sz="3000" dirty="0">
                <a:solidFill>
                  <a:srgbClr val="003DA5"/>
                </a:solidFill>
                <a:latin typeface="Times New Roman" panose="02020603050405020304" pitchFamily="18" charset="0"/>
                <a:cs typeface="Times New Roman" panose="02020603050405020304" pitchFamily="18" charset="0"/>
              </a:rPr>
              <a:t>All Scholars must apply for </a:t>
            </a:r>
            <a:r>
              <a:rPr lang="en-US" sz="3000" b="1" dirty="0">
                <a:solidFill>
                  <a:srgbClr val="003DA5"/>
                </a:solidFill>
                <a:latin typeface="Times New Roman" panose="02020603050405020304" pitchFamily="18" charset="0"/>
                <a:cs typeface="Times New Roman" panose="02020603050405020304" pitchFamily="18" charset="0"/>
              </a:rPr>
              <a:t>Student Visa</a:t>
            </a:r>
          </a:p>
          <a:p>
            <a:pPr marL="3873">
              <a:buSzPct val="120000"/>
            </a:pPr>
            <a:endParaRPr lang="en-US" sz="3000" b="1" dirty="0">
              <a:solidFill>
                <a:srgbClr val="003DA5"/>
              </a:solidFill>
              <a:latin typeface="Times New Roman" panose="02020603050405020304" pitchFamily="18" charset="0"/>
              <a:cs typeface="Times New Roman" panose="02020603050405020304" pitchFamily="18" charset="0"/>
            </a:endParaRPr>
          </a:p>
          <a:p>
            <a:pPr marL="3873">
              <a:buSzPct val="120000"/>
            </a:pPr>
            <a:r>
              <a:rPr lang="en-US" sz="3000" dirty="0">
                <a:solidFill>
                  <a:srgbClr val="003DA5"/>
                </a:solidFill>
                <a:latin typeface="Times New Roman" panose="02020603050405020304" pitchFamily="18" charset="0"/>
                <a:cs typeface="Times New Roman" panose="02020603050405020304" pitchFamily="18" charset="0"/>
              </a:rPr>
              <a:t>	- For grants less than 5 months (including flex grants), scholars must apply for a six-month Multiple Entry 	Student Visa (visa less than 180 days).</a:t>
            </a:r>
          </a:p>
          <a:p>
            <a:pPr marL="3873">
              <a:buSzPct val="120000"/>
            </a:pPr>
            <a:endParaRPr lang="en-US" sz="3000" dirty="0">
              <a:solidFill>
                <a:srgbClr val="003DA5"/>
              </a:solidFill>
              <a:latin typeface="Times New Roman" panose="02020603050405020304" pitchFamily="18" charset="0"/>
              <a:cs typeface="Times New Roman" panose="02020603050405020304" pitchFamily="18" charset="0"/>
            </a:endParaRPr>
          </a:p>
          <a:p>
            <a:pPr marL="3873">
              <a:buSzPct val="120000"/>
            </a:pPr>
            <a:r>
              <a:rPr lang="en-US" sz="3000" dirty="0">
                <a:solidFill>
                  <a:srgbClr val="003DA5"/>
                </a:solidFill>
                <a:latin typeface="Times New Roman" panose="02020603050405020304" pitchFamily="18" charset="0"/>
                <a:cs typeface="Times New Roman" panose="02020603050405020304" pitchFamily="18" charset="0"/>
              </a:rPr>
              <a:t>	- For grants that are between 6 to 12 months in length, scholars must apply for a one-year Multiple Entry 	Student Visa.</a:t>
            </a:r>
          </a:p>
          <a:p>
            <a:pPr marL="3873">
              <a:buSzPct val="120000"/>
            </a:pPr>
            <a:endParaRPr lang="en-US" sz="30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000" dirty="0">
                <a:solidFill>
                  <a:srgbClr val="003DA5"/>
                </a:solidFill>
                <a:latin typeface="Times New Roman" panose="02020603050405020304" pitchFamily="18" charset="0"/>
                <a:cs typeface="Times New Roman" panose="02020603050405020304" pitchFamily="18" charset="0"/>
              </a:rPr>
              <a:t>Overseas Citizens of India (OCI) card holders require a Project Clearance from the online OCI services portal: </a:t>
            </a:r>
            <a:r>
              <a:rPr lang="en-US" sz="3000" dirty="0">
                <a:solidFill>
                  <a:srgbClr val="003DA5"/>
                </a:solidFill>
                <a:latin typeface="Times New Roman" panose="02020603050405020304" pitchFamily="18" charset="0"/>
                <a:cs typeface="Times New Roman" panose="02020603050405020304" pitchFamily="18" charset="0"/>
                <a:hlinkClick r:id="rId3"/>
              </a:rPr>
              <a:t>https://ociservices.gov.in/welcome</a:t>
            </a:r>
            <a:endParaRPr lang="en-US" sz="3000" dirty="0">
              <a:solidFill>
                <a:srgbClr val="003DA5"/>
              </a:solidFill>
              <a:latin typeface="Times New Roman" panose="02020603050405020304" pitchFamily="18" charset="0"/>
              <a:cs typeface="Times New Roman" panose="02020603050405020304" pitchFamily="18" charset="0"/>
            </a:endParaRPr>
          </a:p>
          <a:p>
            <a:pPr marL="3873">
              <a:buSzPct val="120000"/>
            </a:pPr>
            <a:endParaRPr lang="en-US" sz="30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000" dirty="0">
                <a:solidFill>
                  <a:srgbClr val="003DA5"/>
                </a:solidFill>
                <a:latin typeface="Times New Roman" panose="02020603050405020304" pitchFamily="18" charset="0"/>
                <a:cs typeface="Times New Roman" panose="02020603050405020304" pitchFamily="18" charset="0"/>
              </a:rPr>
              <a:t>Official dependents –Student Visa or OCI card holders.</a:t>
            </a:r>
          </a:p>
          <a:p>
            <a:pPr marL="3873">
              <a:buSzPct val="120000"/>
            </a:pPr>
            <a:endParaRPr lang="en-US" sz="3000" dirty="0">
              <a:solidFill>
                <a:srgbClr val="003DA5"/>
              </a:solidFill>
              <a:latin typeface="Times New Roman" panose="02020603050405020304" pitchFamily="18" charset="0"/>
              <a:cs typeface="Times New Roman" panose="02020603050405020304" pitchFamily="18" charset="0"/>
            </a:endParaRPr>
          </a:p>
          <a:p>
            <a:pPr marL="461073" indent="-457200">
              <a:buSzPct val="120000"/>
              <a:buFont typeface="Arial" panose="020B0604020202020204" pitchFamily="34" charset="0"/>
              <a:buChar char="•"/>
            </a:pPr>
            <a:r>
              <a:rPr lang="en-US" sz="3000" dirty="0">
                <a:solidFill>
                  <a:srgbClr val="003DA5"/>
                </a:solidFill>
                <a:latin typeface="Times New Roman" panose="02020603050405020304" pitchFamily="18" charset="0"/>
                <a:cs typeface="Times New Roman" panose="02020603050405020304" pitchFamily="18" charset="0"/>
              </a:rPr>
              <a:t>Please send USIEF a copy of your visa/project clearance as soon as you receive it.</a:t>
            </a:r>
          </a:p>
          <a:p>
            <a:pPr marL="3873">
              <a:buSzPct val="120000"/>
            </a:pPr>
            <a:endParaRPr lang="en-US" sz="2800" dirty="0">
              <a:solidFill>
                <a:srgbClr val="003DA5"/>
              </a:solidFill>
              <a:latin typeface="Abadi" panose="020B0604020104020204" pitchFamily="34" charset="0"/>
            </a:endParaRPr>
          </a:p>
        </p:txBody>
      </p:sp>
      <p:pic>
        <p:nvPicPr>
          <p:cNvPr id="35" name="Picture 34" descr="Blue world map">
            <a:extLst>
              <a:ext uri="{FF2B5EF4-FFF2-40B4-BE49-F238E27FC236}">
                <a16:creationId xmlns:a16="http://schemas.microsoft.com/office/drawing/2014/main" id="{89D7E835-3F1B-E585-23FC-84565EC91195}"/>
              </a:ext>
            </a:extLst>
          </p:cNvPr>
          <p:cNvPicPr>
            <a:picLocks noChangeAspect="1"/>
          </p:cNvPicPr>
          <p:nvPr/>
        </p:nvPicPr>
        <p:blipFill rotWithShape="1">
          <a:blip r:embed="rId4">
            <a:alphaModFix amt="22000"/>
            <a:extLst>
              <a:ext uri="{28A0092B-C50C-407E-A947-70E740481C1C}">
                <a14:useLocalDpi xmlns:a14="http://schemas.microsoft.com/office/drawing/2010/main" val="0"/>
              </a:ext>
            </a:extLst>
          </a:blip>
          <a:srcRect l="72" t="47325" r="-72" b="41918"/>
          <a:stretch/>
        </p:blipFill>
        <p:spPr>
          <a:xfrm>
            <a:off x="-38099" y="9101469"/>
            <a:ext cx="18478499" cy="1185531"/>
          </a:xfrm>
          <a:prstGeom prst="rect">
            <a:avLst/>
          </a:prstGeom>
        </p:spPr>
      </p:pic>
      <p:pic>
        <p:nvPicPr>
          <p:cNvPr id="5" name="Picture 4" descr="A blue circle with a cross and text&#10;&#10;Description automatically generated">
            <a:extLst>
              <a:ext uri="{FF2B5EF4-FFF2-40B4-BE49-F238E27FC236}">
                <a16:creationId xmlns:a16="http://schemas.microsoft.com/office/drawing/2014/main" id="{9284E500-90F3-F3A4-3927-D34A2957BC6F}"/>
              </a:ext>
            </a:extLst>
          </p:cNvPr>
          <p:cNvPicPr>
            <a:picLocks noChangeAspect="1"/>
          </p:cNvPicPr>
          <p:nvPr/>
        </p:nvPicPr>
        <p:blipFill>
          <a:blip r:embed="rId5" cstate="print">
            <a:biLevel thresh="25000"/>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219201" y="9243300"/>
            <a:ext cx="842350" cy="853200"/>
          </a:xfrm>
          <a:prstGeom prst="rect">
            <a:avLst/>
          </a:prstGeom>
        </p:spPr>
      </p:pic>
      <p:pic>
        <p:nvPicPr>
          <p:cNvPr id="2" name="Picture 1" descr="A logo with a black background&#10;&#10;Description automatically generated">
            <a:extLst>
              <a:ext uri="{FF2B5EF4-FFF2-40B4-BE49-F238E27FC236}">
                <a16:creationId xmlns:a16="http://schemas.microsoft.com/office/drawing/2014/main" id="{12CE7347-8AE8-C4FB-F952-60ECCCA532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945" y="9329030"/>
            <a:ext cx="842350" cy="908728"/>
          </a:xfrm>
          <a:prstGeom prst="rect">
            <a:avLst/>
          </a:prstGeom>
        </p:spPr>
      </p:pic>
    </p:spTree>
    <p:extLst>
      <p:ext uri="{BB962C8B-B14F-4D97-AF65-F5344CB8AC3E}">
        <p14:creationId xmlns:p14="http://schemas.microsoft.com/office/powerpoint/2010/main" val="95574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12469</TotalTime>
  <Words>2629</Words>
  <Application>Microsoft Office PowerPoint</Application>
  <PresentationFormat>Custom</PresentationFormat>
  <Paragraphs>363</Paragraphs>
  <Slides>27</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Abadi</vt:lpstr>
      <vt:lpstr>Calibri</vt:lpstr>
      <vt:lpstr>Arial</vt:lpstr>
      <vt:lpstr>Aileron Bold</vt:lpstr>
      <vt:lpstr>Garamond</vt:lpstr>
      <vt:lpstr>Times New Roman</vt:lpstr>
      <vt:lpstr>Courier New</vt:lpstr>
      <vt:lpstr>Aileron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Timeline Cycle Visual Charts Presentation in Blue White Teal Simple Style</dc:title>
  <dc:creator>Bhavna Jolly</dc:creator>
  <cp:lastModifiedBy>Pavitra Soram</cp:lastModifiedBy>
  <cp:revision>92</cp:revision>
  <dcterms:created xsi:type="dcterms:W3CDTF">2006-08-16T00:00:00Z</dcterms:created>
  <dcterms:modified xsi:type="dcterms:W3CDTF">2025-07-02T03:58:33Z</dcterms:modified>
  <dc:identifier>DAF75Y0VVAQ</dc:identifier>
</cp:coreProperties>
</file>