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79" r:id="rId2"/>
    <p:sldId id="293" r:id="rId3"/>
    <p:sldId id="297" r:id="rId4"/>
    <p:sldId id="298" r:id="rId5"/>
    <p:sldId id="299" r:id="rId6"/>
    <p:sldId id="337" r:id="rId7"/>
    <p:sldId id="333" r:id="rId8"/>
    <p:sldId id="309" r:id="rId9"/>
    <p:sldId id="335" r:id="rId10"/>
    <p:sldId id="334" r:id="rId11"/>
    <p:sldId id="341" r:id="rId12"/>
    <p:sldId id="352" r:id="rId13"/>
    <p:sldId id="336" r:id="rId14"/>
    <p:sldId id="339" r:id="rId15"/>
    <p:sldId id="340" r:id="rId16"/>
    <p:sldId id="342" r:id="rId17"/>
    <p:sldId id="343" r:id="rId18"/>
    <p:sldId id="344" r:id="rId19"/>
    <p:sldId id="345" r:id="rId20"/>
    <p:sldId id="347" r:id="rId21"/>
    <p:sldId id="354" r:id="rId22"/>
    <p:sldId id="348" r:id="rId23"/>
    <p:sldId id="349" r:id="rId24"/>
    <p:sldId id="350" r:id="rId25"/>
    <p:sldId id="353" r:id="rId26"/>
    <p:sldId id="351" r:id="rId27"/>
  </p:sldIdLst>
  <p:sldSz cx="18288000" cy="10287000"/>
  <p:notesSz cx="6858000" cy="9144000"/>
  <p:embeddedFontLst>
    <p:embeddedFont>
      <p:font typeface="Abadi" panose="020B0604020104020204" pitchFamily="34" charset="0"/>
      <p:regular r:id="rId29"/>
    </p:embeddedFont>
    <p:embeddedFont>
      <p:font typeface="Aileron" panose="020B0604020202020204" charset="0"/>
      <p:regular r:id="rId30"/>
    </p:embeddedFont>
    <p:embeddedFont>
      <p:font typeface="Aileron Bold" panose="020B0604020202020204" charset="0"/>
      <p:regular r:id="rId31"/>
    </p:embeddedFont>
    <p:embeddedFont>
      <p:font typeface="Calibri" panose="020F0502020204030204" pitchFamily="34" charset="0"/>
      <p:regular r:id="rId32"/>
      <p:bold r:id="rId33"/>
      <p:italic r:id="rId34"/>
      <p:boldItalic r:id="rId35"/>
    </p:embeddedFont>
    <p:embeddedFont>
      <p:font typeface="Garamond" panose="02020404030301010803" pitchFamily="18" charset="0"/>
      <p:regular r:id="rId36"/>
      <p:bold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A5"/>
    <a:srgbClr val="DD1A32"/>
    <a:srgbClr val="1E5AAA"/>
    <a:srgbClr val="0077C8"/>
    <a:srgbClr val="00A9E0"/>
    <a:srgbClr val="59C9F1"/>
    <a:srgbClr val="71D1F3"/>
    <a:srgbClr val="8BD9F5"/>
    <a:srgbClr val="92DCF6"/>
    <a:srgbClr val="F586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359C0D-E61C-462D-9AB9-4E1B0A8F2C83}" v="557" dt="2024-05-17T09:35:35.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p:cViewPr varScale="1">
        <p:scale>
          <a:sx n="39" d="100"/>
          <a:sy n="39" d="100"/>
        </p:scale>
        <p:origin x="964"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31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FB8D39-D89F-4CCC-AB21-F0650A449B4A}" type="datetimeFigureOut">
              <a:rPr lang="en-IN" smtClean="0"/>
              <a:t>03-07-2025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20464-3D1C-40CA-9139-76F8C5C3E6FB}" type="slidenum">
              <a:rPr lang="en-IN" smtClean="0"/>
              <a:t>‹#›</a:t>
            </a:fld>
            <a:endParaRPr lang="en-IN"/>
          </a:p>
        </p:txBody>
      </p:sp>
    </p:spTree>
    <p:extLst>
      <p:ext uri="{BB962C8B-B14F-4D97-AF65-F5344CB8AC3E}">
        <p14:creationId xmlns:p14="http://schemas.microsoft.com/office/powerpoint/2010/main" val="10329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a:t>
            </a:fld>
            <a:endParaRPr lang="en-IN"/>
          </a:p>
        </p:txBody>
      </p:sp>
    </p:spTree>
    <p:extLst>
      <p:ext uri="{BB962C8B-B14F-4D97-AF65-F5344CB8AC3E}">
        <p14:creationId xmlns:p14="http://schemas.microsoft.com/office/powerpoint/2010/main" val="1020278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10</a:t>
            </a:fld>
            <a:endParaRPr lang="en-IN"/>
          </a:p>
        </p:txBody>
      </p:sp>
    </p:spTree>
    <p:extLst>
      <p:ext uri="{BB962C8B-B14F-4D97-AF65-F5344CB8AC3E}">
        <p14:creationId xmlns:p14="http://schemas.microsoft.com/office/powerpoint/2010/main" val="1003523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11</a:t>
            </a:fld>
            <a:endParaRPr lang="en-IN"/>
          </a:p>
        </p:txBody>
      </p:sp>
    </p:spTree>
    <p:extLst>
      <p:ext uri="{BB962C8B-B14F-4D97-AF65-F5344CB8AC3E}">
        <p14:creationId xmlns:p14="http://schemas.microsoft.com/office/powerpoint/2010/main" val="1114137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12</a:t>
            </a:fld>
            <a:endParaRPr lang="en-IN"/>
          </a:p>
        </p:txBody>
      </p:sp>
    </p:spTree>
    <p:extLst>
      <p:ext uri="{BB962C8B-B14F-4D97-AF65-F5344CB8AC3E}">
        <p14:creationId xmlns:p14="http://schemas.microsoft.com/office/powerpoint/2010/main" val="3237752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13</a:t>
            </a:fld>
            <a:endParaRPr lang="en-IN"/>
          </a:p>
        </p:txBody>
      </p:sp>
    </p:spTree>
    <p:extLst>
      <p:ext uri="{BB962C8B-B14F-4D97-AF65-F5344CB8AC3E}">
        <p14:creationId xmlns:p14="http://schemas.microsoft.com/office/powerpoint/2010/main" val="3771726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14</a:t>
            </a:fld>
            <a:endParaRPr lang="en-IN"/>
          </a:p>
        </p:txBody>
      </p:sp>
    </p:spTree>
    <p:extLst>
      <p:ext uri="{BB962C8B-B14F-4D97-AF65-F5344CB8AC3E}">
        <p14:creationId xmlns:p14="http://schemas.microsoft.com/office/powerpoint/2010/main" val="3814662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15</a:t>
            </a:fld>
            <a:endParaRPr lang="en-IN"/>
          </a:p>
        </p:txBody>
      </p:sp>
    </p:spTree>
    <p:extLst>
      <p:ext uri="{BB962C8B-B14F-4D97-AF65-F5344CB8AC3E}">
        <p14:creationId xmlns:p14="http://schemas.microsoft.com/office/powerpoint/2010/main" val="2964623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16</a:t>
            </a:fld>
            <a:endParaRPr lang="en-IN"/>
          </a:p>
        </p:txBody>
      </p:sp>
    </p:spTree>
    <p:extLst>
      <p:ext uri="{BB962C8B-B14F-4D97-AF65-F5344CB8AC3E}">
        <p14:creationId xmlns:p14="http://schemas.microsoft.com/office/powerpoint/2010/main" val="2971609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17</a:t>
            </a:fld>
            <a:endParaRPr lang="en-IN"/>
          </a:p>
        </p:txBody>
      </p:sp>
    </p:spTree>
    <p:extLst>
      <p:ext uri="{BB962C8B-B14F-4D97-AF65-F5344CB8AC3E}">
        <p14:creationId xmlns:p14="http://schemas.microsoft.com/office/powerpoint/2010/main" val="1777685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18</a:t>
            </a:fld>
            <a:endParaRPr lang="en-IN"/>
          </a:p>
        </p:txBody>
      </p:sp>
    </p:spTree>
    <p:extLst>
      <p:ext uri="{BB962C8B-B14F-4D97-AF65-F5344CB8AC3E}">
        <p14:creationId xmlns:p14="http://schemas.microsoft.com/office/powerpoint/2010/main" val="817596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19</a:t>
            </a:fld>
            <a:endParaRPr lang="en-IN"/>
          </a:p>
        </p:txBody>
      </p:sp>
    </p:spTree>
    <p:extLst>
      <p:ext uri="{BB962C8B-B14F-4D97-AF65-F5344CB8AC3E}">
        <p14:creationId xmlns:p14="http://schemas.microsoft.com/office/powerpoint/2010/main" val="276304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a:t>
            </a:fld>
            <a:endParaRPr lang="en-IN"/>
          </a:p>
        </p:txBody>
      </p:sp>
    </p:spTree>
    <p:extLst>
      <p:ext uri="{BB962C8B-B14F-4D97-AF65-F5344CB8AC3E}">
        <p14:creationId xmlns:p14="http://schemas.microsoft.com/office/powerpoint/2010/main" val="1491735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20</a:t>
            </a:fld>
            <a:endParaRPr lang="en-IN"/>
          </a:p>
        </p:txBody>
      </p:sp>
    </p:spTree>
    <p:extLst>
      <p:ext uri="{BB962C8B-B14F-4D97-AF65-F5344CB8AC3E}">
        <p14:creationId xmlns:p14="http://schemas.microsoft.com/office/powerpoint/2010/main" val="115206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21</a:t>
            </a:fld>
            <a:endParaRPr lang="en-IN"/>
          </a:p>
        </p:txBody>
      </p:sp>
    </p:spTree>
    <p:extLst>
      <p:ext uri="{BB962C8B-B14F-4D97-AF65-F5344CB8AC3E}">
        <p14:creationId xmlns:p14="http://schemas.microsoft.com/office/powerpoint/2010/main" val="2920436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22</a:t>
            </a:fld>
            <a:endParaRPr lang="en-IN"/>
          </a:p>
        </p:txBody>
      </p:sp>
    </p:spTree>
    <p:extLst>
      <p:ext uri="{BB962C8B-B14F-4D97-AF65-F5344CB8AC3E}">
        <p14:creationId xmlns:p14="http://schemas.microsoft.com/office/powerpoint/2010/main" val="3441288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23</a:t>
            </a:fld>
            <a:endParaRPr lang="en-IN"/>
          </a:p>
        </p:txBody>
      </p:sp>
    </p:spTree>
    <p:extLst>
      <p:ext uri="{BB962C8B-B14F-4D97-AF65-F5344CB8AC3E}">
        <p14:creationId xmlns:p14="http://schemas.microsoft.com/office/powerpoint/2010/main" val="2351559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24</a:t>
            </a:fld>
            <a:endParaRPr lang="en-IN"/>
          </a:p>
        </p:txBody>
      </p:sp>
    </p:spTree>
    <p:extLst>
      <p:ext uri="{BB962C8B-B14F-4D97-AF65-F5344CB8AC3E}">
        <p14:creationId xmlns:p14="http://schemas.microsoft.com/office/powerpoint/2010/main" val="432400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25</a:t>
            </a:fld>
            <a:endParaRPr lang="en-IN"/>
          </a:p>
        </p:txBody>
      </p:sp>
    </p:spTree>
    <p:extLst>
      <p:ext uri="{BB962C8B-B14F-4D97-AF65-F5344CB8AC3E}">
        <p14:creationId xmlns:p14="http://schemas.microsoft.com/office/powerpoint/2010/main" val="4285419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26</a:t>
            </a:fld>
            <a:endParaRPr lang="en-IN"/>
          </a:p>
        </p:txBody>
      </p:sp>
    </p:spTree>
    <p:extLst>
      <p:ext uri="{BB962C8B-B14F-4D97-AF65-F5344CB8AC3E}">
        <p14:creationId xmlns:p14="http://schemas.microsoft.com/office/powerpoint/2010/main" val="884063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3</a:t>
            </a:fld>
            <a:endParaRPr lang="en-IN"/>
          </a:p>
        </p:txBody>
      </p:sp>
    </p:spTree>
    <p:extLst>
      <p:ext uri="{BB962C8B-B14F-4D97-AF65-F5344CB8AC3E}">
        <p14:creationId xmlns:p14="http://schemas.microsoft.com/office/powerpoint/2010/main" val="459632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4</a:t>
            </a:fld>
            <a:endParaRPr lang="en-IN"/>
          </a:p>
        </p:txBody>
      </p:sp>
    </p:spTree>
    <p:extLst>
      <p:ext uri="{BB962C8B-B14F-4D97-AF65-F5344CB8AC3E}">
        <p14:creationId xmlns:p14="http://schemas.microsoft.com/office/powerpoint/2010/main" val="2119118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5</a:t>
            </a:fld>
            <a:endParaRPr lang="en-IN"/>
          </a:p>
        </p:txBody>
      </p:sp>
    </p:spTree>
    <p:extLst>
      <p:ext uri="{BB962C8B-B14F-4D97-AF65-F5344CB8AC3E}">
        <p14:creationId xmlns:p14="http://schemas.microsoft.com/office/powerpoint/2010/main" val="3916499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6</a:t>
            </a:fld>
            <a:endParaRPr lang="en-IN"/>
          </a:p>
        </p:txBody>
      </p:sp>
    </p:spTree>
    <p:extLst>
      <p:ext uri="{BB962C8B-B14F-4D97-AF65-F5344CB8AC3E}">
        <p14:creationId xmlns:p14="http://schemas.microsoft.com/office/powerpoint/2010/main" val="286799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7</a:t>
            </a:fld>
            <a:endParaRPr lang="en-IN"/>
          </a:p>
        </p:txBody>
      </p:sp>
    </p:spTree>
    <p:extLst>
      <p:ext uri="{BB962C8B-B14F-4D97-AF65-F5344CB8AC3E}">
        <p14:creationId xmlns:p14="http://schemas.microsoft.com/office/powerpoint/2010/main" val="1030131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8</a:t>
            </a:fld>
            <a:endParaRPr lang="en-IN"/>
          </a:p>
        </p:txBody>
      </p:sp>
    </p:spTree>
    <p:extLst>
      <p:ext uri="{BB962C8B-B14F-4D97-AF65-F5344CB8AC3E}">
        <p14:creationId xmlns:p14="http://schemas.microsoft.com/office/powerpoint/2010/main" val="1701411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9</a:t>
            </a:fld>
            <a:endParaRPr lang="en-IN"/>
          </a:p>
        </p:txBody>
      </p:sp>
    </p:spTree>
    <p:extLst>
      <p:ext uri="{BB962C8B-B14F-4D97-AF65-F5344CB8AC3E}">
        <p14:creationId xmlns:p14="http://schemas.microsoft.com/office/powerpoint/2010/main" val="425629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hyperlink" Target="https://ociservices.gov.in/welcome" TargetMode="External"/><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2.jpeg"/><Relationship Id="rId7"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jpg"/><Relationship Id="rId5"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travel.state.gov/content/travel/en.html" TargetMode="External"/><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hyperlink" Target="https://step.state.gov/step/"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cdc.gov/" TargetMode="External"/><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3.jpe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jpe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7.png"/><Relationship Id="rId4" Type="http://schemas.openxmlformats.org/officeDocument/2006/relationships/image" Target="../media/image10.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education.gov.in/apex-level-bodies" TargetMode="External"/><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hyperlink" Target="https://www.nmc.org.i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763616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t="-87102" b="-52387"/>
            </a:stretch>
          </a:blipFill>
        </p:spPr>
        <p:txBody>
          <a:bodyPr/>
          <a:lstStyle/>
          <a:p>
            <a:endParaRPr lang="en-IN" dirty="0"/>
          </a:p>
        </p:txBody>
      </p:sp>
      <p:sp>
        <p:nvSpPr>
          <p:cNvPr id="4" name="TextBox 4"/>
          <p:cNvSpPr txBox="1"/>
          <p:nvPr/>
        </p:nvSpPr>
        <p:spPr>
          <a:xfrm>
            <a:off x="2514600" y="4710186"/>
            <a:ext cx="12090610" cy="845168"/>
          </a:xfrm>
          <a:prstGeom prst="rect">
            <a:avLst/>
          </a:prstGeom>
        </p:spPr>
        <p:txBody>
          <a:bodyPr wrap="square" lIns="0" tIns="0" rIns="0" bIns="0" rtlCol="0" anchor="t">
            <a:spAutoFit/>
          </a:bodyPr>
          <a:lstStyle/>
          <a:p>
            <a:pPr>
              <a:lnSpc>
                <a:spcPts val="7139"/>
              </a:lnSpc>
            </a:pPr>
            <a:r>
              <a:rPr lang="en-US" sz="5400" i="1"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rPr>
              <a:t>Promoting Mutual Understanding </a:t>
            </a:r>
          </a:p>
        </p:txBody>
      </p:sp>
      <p:pic>
        <p:nvPicPr>
          <p:cNvPr id="11" name="Picture 10" descr="Blue world map">
            <a:extLst>
              <a:ext uri="{FF2B5EF4-FFF2-40B4-BE49-F238E27FC236}">
                <a16:creationId xmlns:a16="http://schemas.microsoft.com/office/drawing/2014/main" id="{F260EE66-64B0-AED5-0B49-96C57E1A38D5}"/>
              </a:ext>
            </a:extLst>
          </p:cNvPr>
          <p:cNvPicPr>
            <a:picLocks noChangeAspect="1"/>
          </p:cNvPicPr>
          <p:nvPr/>
        </p:nvPicPr>
        <p:blipFill rotWithShape="1">
          <a:blip r:embed="rId5" cstate="print">
            <a:alphaModFix amt="24000"/>
            <a:extLst>
              <a:ext uri="{28A0092B-C50C-407E-A947-70E740481C1C}">
                <a14:useLocalDpi xmlns:a14="http://schemas.microsoft.com/office/drawing/2010/main" val="0"/>
              </a:ext>
            </a:extLst>
          </a:blip>
          <a:srcRect l="67" t="8620" r="-67" b="6855"/>
          <a:stretch/>
        </p:blipFill>
        <p:spPr>
          <a:xfrm>
            <a:off x="-21265" y="-43860"/>
            <a:ext cx="18287999" cy="7680028"/>
          </a:xfrm>
          <a:prstGeom prst="rect">
            <a:avLst/>
          </a:prstGeom>
        </p:spPr>
      </p:pic>
      <p:sp>
        <p:nvSpPr>
          <p:cNvPr id="14" name="AutoShape 5">
            <a:extLst>
              <a:ext uri="{FF2B5EF4-FFF2-40B4-BE49-F238E27FC236}">
                <a16:creationId xmlns:a16="http://schemas.microsoft.com/office/drawing/2014/main" id="{2004B4EB-B993-5CA9-BBFE-B2683BF3B8F6}"/>
              </a:ext>
            </a:extLst>
          </p:cNvPr>
          <p:cNvSpPr/>
          <p:nvPr/>
        </p:nvSpPr>
        <p:spPr>
          <a:xfrm>
            <a:off x="0" y="7636168"/>
            <a:ext cx="18266734" cy="0"/>
          </a:xfrm>
          <a:prstGeom prst="line">
            <a:avLst/>
          </a:prstGeom>
          <a:ln w="38100" cap="flat">
            <a:solidFill>
              <a:srgbClr val="F58634"/>
            </a:solidFill>
            <a:prstDash val="solid"/>
            <a:headEnd type="none" w="sm" len="sm"/>
            <a:tailEnd type="none" w="sm" len="sm"/>
          </a:ln>
        </p:spPr>
        <p:txBody>
          <a:bodyPr/>
          <a:lstStyle/>
          <a:p>
            <a:endParaRPr lang="en-IN" dirty="0"/>
          </a:p>
        </p:txBody>
      </p:sp>
      <p:sp>
        <p:nvSpPr>
          <p:cNvPr id="3" name="TextBox 3"/>
          <p:cNvSpPr txBox="1"/>
          <p:nvPr/>
        </p:nvSpPr>
        <p:spPr>
          <a:xfrm>
            <a:off x="2362200" y="2559781"/>
            <a:ext cx="15464248" cy="3391569"/>
          </a:xfrm>
          <a:prstGeom prst="rect">
            <a:avLst/>
          </a:prstGeom>
        </p:spPr>
        <p:txBody>
          <a:bodyPr wrap="square" lIns="0" tIns="0" rIns="0" bIns="0" rtlCol="0" anchor="t">
            <a:spAutoFit/>
          </a:bodyPr>
          <a:lstStyle/>
          <a:p>
            <a:r>
              <a:rPr lang="en-US" sz="6000" spc="120" dirty="0">
                <a:solidFill>
                  <a:srgbClr val="FFFFFF"/>
                </a:solidFill>
                <a:latin typeface="Times New Roman" panose="02020603050405020304" pitchFamily="18" charset="0"/>
                <a:ea typeface="Source Sans Pro" panose="020B0503030403020204" pitchFamily="34" charset="0"/>
                <a:cs typeface="Times New Roman" panose="02020603050405020304" pitchFamily="18" charset="0"/>
              </a:rPr>
              <a:t>UNITED STATES – INDIA </a:t>
            </a:r>
          </a:p>
          <a:p>
            <a:r>
              <a:rPr lang="en-US" sz="6000" spc="120" dirty="0">
                <a:solidFill>
                  <a:srgbClr val="FFFFFF"/>
                </a:solidFill>
                <a:latin typeface="Times New Roman" panose="02020603050405020304" pitchFamily="18" charset="0"/>
                <a:ea typeface="Source Sans Pro" panose="020B0503030403020204" pitchFamily="34" charset="0"/>
                <a:cs typeface="Times New Roman" panose="02020603050405020304" pitchFamily="18" charset="0"/>
              </a:rPr>
              <a:t>EDUCATIONAL FOUNDATION (USIEF)</a:t>
            </a:r>
          </a:p>
          <a:p>
            <a:pPr>
              <a:lnSpc>
                <a:spcPts val="13679"/>
              </a:lnSpc>
            </a:pPr>
            <a:endParaRPr lang="en-US" sz="6800" spc="120" dirty="0">
              <a:solidFill>
                <a:srgbClr val="FFFFFF"/>
              </a:solidFill>
              <a:latin typeface="Abadi" panose="020B0604020104020204" pitchFamily="34" charset="0"/>
              <a:ea typeface="Source Sans Pro" panose="020B0503030403020204" pitchFamily="34" charset="0"/>
            </a:endParaRPr>
          </a:p>
        </p:txBody>
      </p:sp>
      <p:pic>
        <p:nvPicPr>
          <p:cNvPr id="5" name="Picture 4" descr="A logo with a bird and a circle&#10;&#10;Description automatically generated">
            <a:extLst>
              <a:ext uri="{FF2B5EF4-FFF2-40B4-BE49-F238E27FC236}">
                <a16:creationId xmlns:a16="http://schemas.microsoft.com/office/drawing/2014/main" id="{21B811F5-A734-F125-FFA9-E1A858E71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8642668"/>
            <a:ext cx="1066800" cy="1151256"/>
          </a:xfrm>
          <a:prstGeom prst="rect">
            <a:avLst/>
          </a:prstGeom>
        </p:spPr>
      </p:pic>
    </p:spTree>
    <p:extLst>
      <p:ext uri="{BB962C8B-B14F-4D97-AF65-F5344CB8AC3E}">
        <p14:creationId xmlns:p14="http://schemas.microsoft.com/office/powerpoint/2010/main" val="3995078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1582" y="1403498"/>
            <a:ext cx="177546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6000" spc="129" dirty="0">
                <a:solidFill>
                  <a:srgbClr val="003DA5"/>
                </a:solidFill>
                <a:latin typeface="Times New Roman" panose="02020603050405020304" pitchFamily="18" charset="0"/>
                <a:cs typeface="Times New Roman" panose="02020603050405020304" pitchFamily="18" charset="0"/>
              </a:rPr>
              <a:t>Student Visa (S-5) </a:t>
            </a:r>
            <a:r>
              <a:rPr lang="en-US" sz="6000" b="1" spc="129" dirty="0">
                <a:solidFill>
                  <a:srgbClr val="003DA5"/>
                </a:solidFill>
                <a:latin typeface="Times New Roman" panose="02020603050405020304" pitchFamily="18" charset="0"/>
                <a:cs typeface="Times New Roman" panose="02020603050405020304" pitchFamily="18" charset="0"/>
              </a:rPr>
              <a:t>or</a:t>
            </a:r>
            <a:r>
              <a:rPr lang="en-US" sz="6000" spc="129" dirty="0">
                <a:solidFill>
                  <a:srgbClr val="003DA5"/>
                </a:solidFill>
                <a:latin typeface="Times New Roman" panose="02020603050405020304" pitchFamily="18" charset="0"/>
                <a:cs typeface="Times New Roman" panose="02020603050405020304" pitchFamily="18" charset="0"/>
              </a:rPr>
              <a:t> Project Clearance	</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0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All Students must apply for </a:t>
            </a:r>
            <a:r>
              <a:rPr lang="en-US" sz="3000" b="1" dirty="0">
                <a:solidFill>
                  <a:srgbClr val="003DA5"/>
                </a:solidFill>
                <a:latin typeface="Times New Roman" panose="02020603050405020304" pitchFamily="18" charset="0"/>
                <a:cs typeface="Times New Roman" panose="02020603050405020304" pitchFamily="18" charset="0"/>
              </a:rPr>
              <a:t>One-Year Multiple Entry Student Visa</a:t>
            </a:r>
          </a:p>
          <a:p>
            <a:pPr marL="3873">
              <a:buSzPct val="120000"/>
            </a:pPr>
            <a:endParaRPr lang="en-US" sz="3000" b="1"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Overseas Citizens of India (OCI) card holders require a Project Clearance from the online OCI services portal: </a:t>
            </a:r>
            <a:r>
              <a:rPr lang="en-US" sz="3000" dirty="0">
                <a:solidFill>
                  <a:srgbClr val="003DA5"/>
                </a:solidFill>
                <a:latin typeface="Times New Roman" panose="02020603050405020304" pitchFamily="18" charset="0"/>
                <a:cs typeface="Times New Roman" panose="02020603050405020304" pitchFamily="18" charset="0"/>
                <a:hlinkClick r:id="rId3"/>
              </a:rPr>
              <a:t>https://ociservices.gov.in/welcome</a:t>
            </a:r>
            <a:endParaRPr lang="en-US" sz="3000" dirty="0">
              <a:solidFill>
                <a:srgbClr val="003DA5"/>
              </a:solidFill>
              <a:latin typeface="Times New Roman" panose="02020603050405020304" pitchFamily="18" charset="0"/>
              <a:cs typeface="Times New Roman" panose="02020603050405020304" pitchFamily="18" charset="0"/>
            </a:endParaRPr>
          </a:p>
          <a:p>
            <a:pPr marL="3873">
              <a:buSzPct val="120000"/>
            </a:pPr>
            <a:endParaRPr lang="en-US" sz="30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Official dependents –Student Visa or OCI card holders.</a:t>
            </a:r>
          </a:p>
          <a:p>
            <a:pPr marL="3873">
              <a:buSzPct val="120000"/>
            </a:pPr>
            <a:endParaRPr lang="en-US" sz="30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Please send USIEF a copy of your visa/project clearance as soon as you receive it.</a:t>
            </a: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4">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5" cstate="print">
            <a:biLevel thresh="25000"/>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5FA50CF6-75CC-5D98-5C6D-3356D05528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95574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2212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Registration in India</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470901"/>
            <a:ext cx="17357319" cy="7558334"/>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r>
              <a:rPr lang="en-US" sz="2800" dirty="0">
                <a:solidFill>
                  <a:srgbClr val="003DA5"/>
                </a:solidFill>
                <a:latin typeface="Times New Roman" panose="02020603050405020304" pitchFamily="18" charset="0"/>
                <a:cs typeface="Times New Roman" panose="02020603050405020304" pitchFamily="18" charset="0"/>
              </a:rPr>
              <a:t>All Student Visa holders (for visas valid for more than 180 days) </a:t>
            </a:r>
            <a:r>
              <a:rPr lang="en-US" sz="2800" b="1" dirty="0">
                <a:solidFill>
                  <a:srgbClr val="003DA5"/>
                </a:solidFill>
                <a:latin typeface="Times New Roman" panose="02020603050405020304" pitchFamily="18" charset="0"/>
                <a:cs typeface="Times New Roman" panose="02020603050405020304" pitchFamily="18" charset="0"/>
              </a:rPr>
              <a:t>MUST</a:t>
            </a:r>
            <a:r>
              <a:rPr lang="en-US" sz="2800" dirty="0">
                <a:solidFill>
                  <a:srgbClr val="003DA5"/>
                </a:solidFill>
                <a:latin typeface="Times New Roman" panose="02020603050405020304" pitchFamily="18" charset="0"/>
                <a:cs typeface="Times New Roman" panose="02020603050405020304" pitchFamily="18" charset="0"/>
              </a:rPr>
              <a:t> register with GOI’s Foreigners Regional Registration Office (FRRO)/ Foreigners Registration Office (FRO) at your place of affiliation within 14 days of arrival in India.</a:t>
            </a:r>
          </a:p>
          <a:p>
            <a:pPr marL="3873">
              <a:buSzPct val="120000"/>
            </a:pPr>
            <a:endParaRPr lang="en-US" sz="28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2800" dirty="0">
                <a:solidFill>
                  <a:srgbClr val="003DA5"/>
                </a:solidFill>
                <a:latin typeface="Times New Roman" panose="02020603050405020304" pitchFamily="18" charset="0"/>
                <a:cs typeface="Times New Roman" panose="02020603050405020304" pitchFamily="18" charset="0"/>
              </a:rPr>
              <a:t>For registration, grantees must show proof of accommodation at city of affiliation for the entire duration of grant period.</a:t>
            </a:r>
          </a:p>
          <a:p>
            <a:pPr marL="3873">
              <a:buSzPct val="120000"/>
            </a:pPr>
            <a:endParaRPr lang="en-US" sz="28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2800" dirty="0">
                <a:solidFill>
                  <a:srgbClr val="003DA5"/>
                </a:solidFill>
                <a:latin typeface="Times New Roman" panose="02020603050405020304" pitchFamily="18" charset="0"/>
                <a:cs typeface="Times New Roman" panose="02020603050405020304" pitchFamily="18" charset="0"/>
              </a:rPr>
              <a:t>Registration process may vary from place to place and may take time. Grantees should plan their grant-related travel in India only after the completion of the registration process.  In some cases, this could take up to two weeks.</a:t>
            </a:r>
          </a:p>
          <a:p>
            <a:pPr marL="3873">
              <a:buSzPct val="120000"/>
            </a:pPr>
            <a:endParaRPr lang="en-US" sz="28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2800" dirty="0">
                <a:solidFill>
                  <a:srgbClr val="003DA5"/>
                </a:solidFill>
                <a:latin typeface="Times New Roman" panose="02020603050405020304" pitchFamily="18" charset="0"/>
                <a:cs typeface="Times New Roman" panose="02020603050405020304" pitchFamily="18" charset="0"/>
              </a:rPr>
              <a:t>Some FRROs require your registration to be channeled through your affiliating institute.</a:t>
            </a:r>
          </a:p>
          <a:p>
            <a:pPr marL="3873">
              <a:buSzPct val="120000"/>
            </a:pPr>
            <a:endParaRPr lang="en-US" sz="28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2800" dirty="0">
                <a:solidFill>
                  <a:srgbClr val="003DA5"/>
                </a:solidFill>
                <a:latin typeface="Times New Roman" panose="02020603050405020304" pitchFamily="18" charset="0"/>
                <a:cs typeface="Times New Roman" panose="02020603050405020304" pitchFamily="18" charset="0"/>
              </a:rPr>
              <a:t>Visa extension/residency extension also need to be processed at the place of your FRRO registration 60 days before the expiry of your current residential permit.</a:t>
            </a:r>
          </a:p>
          <a:p>
            <a:pPr marL="3873">
              <a:buSzPct val="120000"/>
            </a:pPr>
            <a:endParaRPr lang="en-US" sz="28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2800" dirty="0">
                <a:solidFill>
                  <a:srgbClr val="003DA5"/>
                </a:solidFill>
                <a:latin typeface="Times New Roman" panose="02020603050405020304" pitchFamily="18" charset="0"/>
                <a:cs typeface="Times New Roman" panose="02020603050405020304" pitchFamily="18" charset="0"/>
              </a:rPr>
              <a:t>USIEF will guide you regarding the FRRO process upon your arrival in India.</a:t>
            </a: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BD6003D0-55A7-BE5D-169A-9D44C3C0D3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241407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3736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Allowances</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Allowances are paid in dollars and are wire transferred to your designated U.S. bank account.</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absorbs wire transfer charges up to $15 upon submission of bank statement.</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First transfer is made one week prior to your arrival.</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Subsequently, USIEF advances funds for two months.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will provide a </a:t>
            </a:r>
            <a:r>
              <a:rPr lang="en-US" sz="3200" i="1" dirty="0">
                <a:solidFill>
                  <a:srgbClr val="003DA5"/>
                </a:solidFill>
                <a:latin typeface="Times New Roman" panose="02020603050405020304" pitchFamily="18" charset="0"/>
                <a:cs typeface="Times New Roman" panose="02020603050405020304" pitchFamily="18" charset="0"/>
              </a:rPr>
              <a:t>Schedule of Payment </a:t>
            </a:r>
            <a:r>
              <a:rPr lang="en-US" sz="3200" dirty="0">
                <a:solidFill>
                  <a:srgbClr val="003DA5"/>
                </a:solidFill>
                <a:latin typeface="Times New Roman" panose="02020603050405020304" pitchFamily="18" charset="0"/>
                <a:cs typeface="Times New Roman" panose="02020603050405020304" pitchFamily="18" charset="0"/>
              </a:rPr>
              <a:t>to scholars before arrival in India.</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Students are eligible for dependent allowance for one dependent for $200 per month</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1F54C13F-770D-720E-9C83-3ED8993F01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210462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411699"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6000" spc="129" dirty="0">
                <a:solidFill>
                  <a:srgbClr val="003DA5"/>
                </a:solidFill>
                <a:latin typeface="Times New Roman" panose="02020603050405020304" pitchFamily="18" charset="0"/>
                <a:cs typeface="Times New Roman" panose="02020603050405020304" pitchFamily="18" charset="0"/>
              </a:rPr>
              <a:t>Travel Arrangements</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arranges round-trip air ticket for all Fulbright-Nehru </a:t>
            </a:r>
            <a:r>
              <a:rPr lang="en-US" sz="3200">
                <a:solidFill>
                  <a:srgbClr val="003DA5"/>
                </a:solidFill>
                <a:latin typeface="Times New Roman" panose="02020603050405020304" pitchFamily="18" charset="0"/>
                <a:cs typeface="Times New Roman" panose="02020603050405020304" pitchFamily="18" charset="0"/>
              </a:rPr>
              <a:t>grantees.</a:t>
            </a:r>
            <a:endParaRPr lang="en-US" sz="3200" dirty="0">
              <a:solidFill>
                <a:srgbClr val="003DA5"/>
              </a:solidFill>
              <a:latin typeface="Times New Roman" panose="02020603050405020304" pitchFamily="18" charset="0"/>
              <a:cs typeface="Times New Roman" panose="02020603050405020304" pitchFamily="18" charset="0"/>
            </a:endParaRP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Travel must comply with the ‘Fly America Act’. </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Fulbright-Nehru grantees can also use Air India.</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Tickets will be issued after issuance of Student Visa/ Project Clearance as well as Medical Clearance.</a:t>
            </a: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20C4B972-8500-15BF-1B4F-3064AF5B22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27734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1450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Housing</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Initial 7 days accommodation at the city of affiliation is provided and paid by USIEF </a:t>
            </a:r>
            <a:r>
              <a:rPr lang="en-US" sz="3200" b="1" dirty="0">
                <a:solidFill>
                  <a:srgbClr val="003DA5"/>
                </a:solidFill>
                <a:latin typeface="Times New Roman" panose="02020603050405020304" pitchFamily="18" charset="0"/>
                <a:cs typeface="Times New Roman" panose="02020603050405020304" pitchFamily="18" charset="0"/>
              </a:rPr>
              <a:t>upon arrival</a:t>
            </a:r>
            <a:r>
              <a:rPr lang="en-US" sz="3200" dirty="0">
                <a:solidFill>
                  <a:srgbClr val="003DA5"/>
                </a:solidFill>
                <a:latin typeface="Times New Roman" panose="02020603050405020304" pitchFamily="18" charset="0"/>
                <a:cs typeface="Times New Roman" panose="02020603050405020304" pitchFamily="18" charset="0"/>
              </a:rPr>
              <a:t>.</a:t>
            </a:r>
          </a:p>
          <a:p>
            <a:pPr marL="3873">
              <a:buSzPct val="120000"/>
            </a:pPr>
            <a:r>
              <a:rPr lang="en-US" sz="3200" dirty="0">
                <a:solidFill>
                  <a:srgbClr val="003DA5"/>
                </a:solidFill>
                <a:latin typeface="Times New Roman" panose="02020603050405020304" pitchFamily="18" charset="0"/>
                <a:cs typeface="Times New Roman" panose="02020603050405020304" pitchFamily="18" charset="0"/>
              </a:rPr>
              <a:t> </a:t>
            </a: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Non-PhD Students will receive additional 4 nights of accommodation upon arrival at the city of orientation</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In cities where USIEF has offices, housing assistance is provided through realtors/agents.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In other cities, USIEF encourages host institutions to provide support for identifying housing.</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shall reimburse brokerage fee up to $500 (maximum) one time only, upon submission of brokerage receipt.       </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Certain cities may require 4 to 6 months rent in advance by homeowners as security deposit.       	</a:t>
            </a: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A193A720-E8C7-CDA1-EAF4-6555733950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308947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409700"/>
            <a:ext cx="170688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Facilitation</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2"/>
            <a:ext cx="17357319" cy="2020038"/>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provides the support of a facilitator at your place of affiliation to ease your settling in process.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The facilitator will assist you in obtaining cell phone &amp; internet connection, apprising about the local neighborhood and travel within the affiliating city.</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group of women standing on steps">
            <a:extLst>
              <a:ext uri="{FF2B5EF4-FFF2-40B4-BE49-F238E27FC236}">
                <a16:creationId xmlns:a16="http://schemas.microsoft.com/office/drawing/2014/main" id="{C68975F3-4014-9A79-F78B-476302CB35AE}"/>
              </a:ext>
            </a:extLst>
          </p:cNvPr>
          <p:cNvPicPr>
            <a:picLocks noChangeAspect="1"/>
          </p:cNvPicPr>
          <p:nvPr/>
        </p:nvPicPr>
        <p:blipFill rotWithShape="1">
          <a:blip r:embed="rId6">
            <a:extLst>
              <a:ext uri="{28A0092B-C50C-407E-A947-70E740481C1C}">
                <a14:useLocalDpi xmlns:a14="http://schemas.microsoft.com/office/drawing/2010/main" val="0"/>
              </a:ext>
            </a:extLst>
          </a:blip>
          <a:srcRect r="18390" b="16446"/>
          <a:stretch/>
        </p:blipFill>
        <p:spPr>
          <a:xfrm>
            <a:off x="652431" y="3944497"/>
            <a:ext cx="4896314" cy="4898833"/>
          </a:xfrm>
          <a:prstGeom prst="rect">
            <a:avLst/>
          </a:prstGeom>
          <a:ln>
            <a:noFill/>
          </a:ln>
          <a:effectLst>
            <a:softEdge rad="112500"/>
          </a:effectLst>
        </p:spPr>
      </p:pic>
      <p:pic>
        <p:nvPicPr>
          <p:cNvPr id="7" name="Picture 6" descr="A group of people standing on steps in front of a stone building">
            <a:extLst>
              <a:ext uri="{FF2B5EF4-FFF2-40B4-BE49-F238E27FC236}">
                <a16:creationId xmlns:a16="http://schemas.microsoft.com/office/drawing/2014/main" id="{7177C3EE-B97C-94AB-85CD-B4FEAA58EE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15800" y="3933952"/>
            <a:ext cx="5582046" cy="4915642"/>
          </a:xfrm>
          <a:prstGeom prst="rect">
            <a:avLst/>
          </a:prstGeom>
          <a:ln>
            <a:noFill/>
          </a:ln>
          <a:effectLst>
            <a:softEdge rad="112500"/>
          </a:effectLst>
        </p:spPr>
      </p:pic>
      <p:pic>
        <p:nvPicPr>
          <p:cNvPr id="10" name="Picture 9" descr="Two men standing in front of a building&#10;&#10;Description automatically generated">
            <a:extLst>
              <a:ext uri="{FF2B5EF4-FFF2-40B4-BE49-F238E27FC236}">
                <a16:creationId xmlns:a16="http://schemas.microsoft.com/office/drawing/2014/main" id="{D52F10C8-B924-84EE-53E2-2C35CCD94396}"/>
              </a:ext>
            </a:extLst>
          </p:cNvPr>
          <p:cNvPicPr>
            <a:picLocks noChangeAspect="1"/>
          </p:cNvPicPr>
          <p:nvPr/>
        </p:nvPicPr>
        <p:blipFill rotWithShape="1">
          <a:blip r:embed="rId8">
            <a:extLst>
              <a:ext uri="{28A0092B-C50C-407E-A947-70E740481C1C}">
                <a14:useLocalDpi xmlns:a14="http://schemas.microsoft.com/office/drawing/2010/main" val="0"/>
              </a:ext>
            </a:extLst>
          </a:blip>
          <a:srcRect t="5581" b="10030"/>
          <a:stretch/>
        </p:blipFill>
        <p:spPr>
          <a:xfrm>
            <a:off x="6781800" y="3961661"/>
            <a:ext cx="3886199" cy="4898833"/>
          </a:xfrm>
          <a:prstGeom prst="rect">
            <a:avLst/>
          </a:prstGeom>
          <a:ln>
            <a:noFill/>
          </a:ln>
          <a:effectLst>
            <a:softEdge rad="112500"/>
          </a:effectLst>
        </p:spPr>
      </p:pic>
      <p:pic>
        <p:nvPicPr>
          <p:cNvPr id="6" name="Picture 5" descr="A logo with a black background&#10;&#10;Description automatically generated">
            <a:extLst>
              <a:ext uri="{FF2B5EF4-FFF2-40B4-BE49-F238E27FC236}">
                <a16:creationId xmlns:a16="http://schemas.microsoft.com/office/drawing/2014/main" id="{CE24645D-E7B7-DC09-20D7-42CF052170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217269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1450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Safety &amp; Security</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682063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 Fulbrighters should get an Indian phone connection immediately upon arrival in India. Please provide your Indian phone number to USIEF as soon as it gets activated.</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will activate a phone tree at the time of an emergency, including natural disaster, civil unrest, terrorist attack, etc.</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Fulbright grantees should familiarize themselves with the State Department’s information on India: </a:t>
            </a:r>
            <a:r>
              <a:rPr lang="en-US" sz="3200" dirty="0">
                <a:solidFill>
                  <a:srgbClr val="003DA5"/>
                </a:solidFill>
                <a:latin typeface="Times New Roman" panose="02020603050405020304" pitchFamily="18" charset="0"/>
                <a:cs typeface="Times New Roman" panose="02020603050405020304" pitchFamily="18" charset="0"/>
                <a:hlinkClick r:id="rId3"/>
              </a:rPr>
              <a:t>https://travel.state.gov/content/travel/en.html</a:t>
            </a:r>
            <a:endParaRPr lang="en-US" sz="3200" dirty="0">
              <a:solidFill>
                <a:srgbClr val="003DA5"/>
              </a:solidFill>
              <a:latin typeface="Times New Roman" panose="02020603050405020304" pitchFamily="18" charset="0"/>
              <a:cs typeface="Times New Roman" panose="02020603050405020304" pitchFamily="18" charset="0"/>
            </a:endParaRP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Fulbright grantees are required, upon arrival in India, to register their names with the Consular Section at the U.S. Embassy through the Smart Traveler Enrolment Program (STEP): </a:t>
            </a:r>
            <a:r>
              <a:rPr lang="en-US" sz="3200" dirty="0">
                <a:solidFill>
                  <a:srgbClr val="003DA5"/>
                </a:solidFill>
                <a:latin typeface="Times New Roman" panose="02020603050405020304" pitchFamily="18" charset="0"/>
                <a:cs typeface="Times New Roman" panose="02020603050405020304" pitchFamily="18" charset="0"/>
                <a:hlinkClick r:id="rId4"/>
              </a:rPr>
              <a:t>https://step.state.gov/step/</a:t>
            </a:r>
            <a:endParaRPr lang="en-US" sz="3200" dirty="0">
              <a:solidFill>
                <a:srgbClr val="003DA5"/>
              </a:solidFill>
              <a:latin typeface="Times New Roman" panose="02020603050405020304" pitchFamily="18" charset="0"/>
              <a:cs typeface="Times New Roman" panose="02020603050405020304" pitchFamily="18" charset="0"/>
            </a:endParaRPr>
          </a:p>
          <a:p>
            <a:pPr marL="3873">
              <a:buSzPct val="120000"/>
            </a:pPr>
            <a:endParaRPr lang="en-US" sz="2800" dirty="0">
              <a:solidFill>
                <a:srgbClr val="003DA5"/>
              </a:solidFill>
              <a:latin typeface="Abadi" panose="020B0604020104020204" pitchFamily="34" charset="0"/>
            </a:endParaRPr>
          </a:p>
          <a:p>
            <a:pPr marL="461073" indent="-457200">
              <a:buSzPct val="120000"/>
              <a:buFont typeface="Arial" panose="020B0604020202020204" pitchFamily="34" charset="0"/>
              <a:buChar char="•"/>
            </a:pPr>
            <a:endParaRPr lang="en-US" sz="2800" dirty="0">
              <a:solidFill>
                <a:srgbClr val="003DA5"/>
              </a:solidFill>
              <a:latin typeface="Abadi" panose="020B0604020104020204" pitchFamily="34" charset="0"/>
            </a:endParaRPr>
          </a:p>
          <a:p>
            <a:pPr marL="461073" indent="-457200">
              <a:buSzPct val="120000"/>
              <a:buFont typeface="Arial" panose="020B0604020202020204" pitchFamily="34" charset="0"/>
              <a:buChar char="•"/>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5">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788208DB-6509-1FEE-6459-C4C4DC4A6A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170494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65354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Health</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682063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For advice on immunizations, please contact your doctor or travel clinic. The Center for Disease Control and Prevention website (</a:t>
            </a:r>
            <a:r>
              <a:rPr lang="en-US" sz="3200" dirty="0">
                <a:solidFill>
                  <a:srgbClr val="003DA5"/>
                </a:solidFill>
                <a:latin typeface="Times New Roman" panose="02020603050405020304" pitchFamily="18" charset="0"/>
                <a:cs typeface="Times New Roman" panose="02020603050405020304" pitchFamily="18" charset="0"/>
                <a:hlinkClick r:id="rId3"/>
              </a:rPr>
              <a:t>www.cdc.gov</a:t>
            </a:r>
            <a:r>
              <a:rPr lang="en-US" sz="3200" dirty="0">
                <a:solidFill>
                  <a:srgbClr val="003DA5"/>
                </a:solidFill>
                <a:latin typeface="Times New Roman" panose="02020603050405020304" pitchFamily="18" charset="0"/>
                <a:cs typeface="Times New Roman" panose="02020603050405020304" pitchFamily="18" charset="0"/>
              </a:rPr>
              <a:t>) has comprehensive health information for travelers.</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Please make sure to familiarize yourself with India’s mosquito borne and water borne diseases, air pollution challenges, et al.</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The U.S. Department of State has contracted with Seven Corners, a third-party administrator, to offer Accident and Sickness Program for Exchanges (ASPE), a limited healthcare benefit to help pay covered medical expenses.  This benefit is valid during your grant period in India only. This is a health benefit plan and not comprehensive health insurance; it is subject to specific limitations.  Fulbright recipients are responsible for providing their dependents with insurance.</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In case of any medical emergency, please contact USIEF immediately.</a:t>
            </a: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4">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5" cstate="print">
            <a:biLevel thresh="25000"/>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637ECD83-7A3A-78E9-47F9-611B1DCAAC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324067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1450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Travel &amp; Leave Policy</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682063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Fulbright grants require a full-time commitment, therefore travel (domestic and international) which is unrelated to the grant purpose is to be kept to a minimum. </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Grantees must inform USIEF by email when they travel outside their city of affiliation. </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Any travel outside of India without prior permission of USIEF will result in immediate revocation of the Fulbright grant.</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Jammu and Kashmir: Fulbright students and scholars in India are prohibited from traveling to Jammu &amp; Kashmir. Any travel to this region will result in the immediate revocation of the Fulbright grant.</a:t>
            </a: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BFD0AD4D-C99A-0251-735B-A30DC84759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244772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409700"/>
            <a:ext cx="171450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Travel &amp; Leave Policy continued…</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682063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All Fulbright-Nehru Students are eligible for 14 days of out-of-country travel with prior permission at least 2 weeks in advance from USIEF. Out-of-country travel includes weekends and holidays.  </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Travel expense: Grantee’s responsibility.</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Stipend is continued but ASPE is suspended.</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International travel is not permitted towards the end of the grant.</a:t>
            </a:r>
          </a:p>
          <a:p>
            <a:pPr marL="461073" indent="-457200">
              <a:buSzPct val="120000"/>
              <a:buFont typeface="Arial" panose="020B0604020202020204" pitchFamily="34" charset="0"/>
              <a:buChar char="•"/>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A771D800-3236-54E8-1098-EABE31906B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65857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3676" y="503606"/>
            <a:ext cx="17240646" cy="941925"/>
          </a:xfrm>
          <a:prstGeom prst="rect">
            <a:avLst/>
          </a:prstGeom>
        </p:spPr>
        <p:txBody>
          <a:bodyPr wrap="square" lIns="0" tIns="0" rIns="0" bIns="0" rtlCol="0" anchor="t">
            <a:spAutoFit/>
          </a:bodyPr>
          <a:lstStyle/>
          <a:p>
            <a:pPr>
              <a:lnSpc>
                <a:spcPts val="7799"/>
              </a:lnSpc>
            </a:pPr>
            <a:r>
              <a:rPr lang="en-US" sz="6499" spc="129" dirty="0">
                <a:solidFill>
                  <a:schemeClr val="bg1"/>
                </a:solidFill>
                <a:latin typeface="Aileron Bold"/>
              </a:rPr>
              <a:t>Meet the Team </a:t>
            </a:r>
          </a:p>
        </p:txBody>
      </p:sp>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9722" y="1319700"/>
            <a:ext cx="177546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513954" y="230391"/>
            <a:ext cx="17240646" cy="930576"/>
          </a:xfrm>
          <a:prstGeom prst="rect">
            <a:avLst/>
          </a:prstGeom>
        </p:spPr>
        <p:txBody>
          <a:bodyPr wrap="square" lIns="0" tIns="0" rIns="0" bIns="0" rtlCol="0" anchor="t">
            <a:spAutoFit/>
          </a:bodyPr>
          <a:lstStyle/>
          <a:p>
            <a:pPr>
              <a:lnSpc>
                <a:spcPts val="7799"/>
              </a:lnSpc>
            </a:pPr>
            <a:r>
              <a:rPr lang="en-US" sz="6000" spc="129" dirty="0">
                <a:solidFill>
                  <a:srgbClr val="003DA5"/>
                </a:solidFill>
                <a:latin typeface="Times New Roman" panose="02020603050405020304" pitchFamily="18" charset="0"/>
                <a:cs typeface="Times New Roman" panose="02020603050405020304" pitchFamily="18" charset="0"/>
              </a:rPr>
              <a:t>USIEF’s MANDATE</a:t>
            </a:r>
          </a:p>
        </p:txBody>
      </p:sp>
      <p:sp>
        <p:nvSpPr>
          <p:cNvPr id="35" name="Rectangle: Rounded Corners 34">
            <a:extLst>
              <a:ext uri="{FF2B5EF4-FFF2-40B4-BE49-F238E27FC236}">
                <a16:creationId xmlns:a16="http://schemas.microsoft.com/office/drawing/2014/main" id="{0AA519CB-AF45-22EA-0E5B-9B3B7F7766BE}"/>
              </a:ext>
            </a:extLst>
          </p:cNvPr>
          <p:cNvSpPr/>
          <p:nvPr/>
        </p:nvSpPr>
        <p:spPr>
          <a:xfrm>
            <a:off x="1262409" y="2499485"/>
            <a:ext cx="4302204" cy="5334000"/>
          </a:xfrm>
          <a:prstGeom prst="roundRect">
            <a:avLst/>
          </a:prstGeom>
          <a:noFill/>
          <a:ln w="38100">
            <a:solidFill>
              <a:srgbClr val="003DA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3200" b="0" dirty="0">
                <a:solidFill>
                  <a:srgbClr val="003DA5"/>
                </a:solidFill>
                <a:latin typeface="Times New Roman" panose="02020603050405020304" pitchFamily="18" charset="0"/>
                <a:cs typeface="Times New Roman" panose="02020603050405020304" pitchFamily="18" charset="0"/>
              </a:rPr>
              <a:t>Administer the </a:t>
            </a:r>
          </a:p>
          <a:p>
            <a:pPr lvl="0" algn="ctr">
              <a:lnSpc>
                <a:spcPct val="120000"/>
              </a:lnSpc>
            </a:pPr>
            <a:r>
              <a:rPr lang="en-US" sz="3200" b="0" dirty="0">
                <a:solidFill>
                  <a:srgbClr val="003DA5"/>
                </a:solidFill>
                <a:latin typeface="Times New Roman" panose="02020603050405020304" pitchFamily="18" charset="0"/>
                <a:cs typeface="Times New Roman" panose="02020603050405020304" pitchFamily="18" charset="0"/>
              </a:rPr>
              <a:t>Fulbright-Nehru and other Fulbright fellowships for Indian and American students, lecturers, researchers and professionals</a:t>
            </a:r>
            <a:endParaRPr lang="en-IN" sz="3200" b="0" dirty="0">
              <a:solidFill>
                <a:srgbClr val="003DA5"/>
              </a:solidFill>
              <a:latin typeface="Times New Roman" panose="02020603050405020304" pitchFamily="18" charset="0"/>
              <a:cs typeface="Times New Roman" panose="02020603050405020304" pitchFamily="18" charset="0"/>
            </a:endParaRPr>
          </a:p>
        </p:txBody>
      </p:sp>
      <p:pic>
        <p:nvPicPr>
          <p:cNvPr id="38" name="Picture 37" descr="Blue world map">
            <a:extLst>
              <a:ext uri="{FF2B5EF4-FFF2-40B4-BE49-F238E27FC236}">
                <a16:creationId xmlns:a16="http://schemas.microsoft.com/office/drawing/2014/main" id="{165DE40D-663F-ED53-D855-6862D5CF75DF}"/>
              </a:ext>
            </a:extLst>
          </p:cNvPr>
          <p:cNvPicPr>
            <a:picLocks noChangeAspect="1"/>
          </p:cNvPicPr>
          <p:nvPr/>
        </p:nvPicPr>
        <p:blipFill rotWithShape="1">
          <a:blip r:embed="rId3" cstate="print">
            <a:alphaModFix amt="22000"/>
            <a:extLst>
              <a:ext uri="{28A0092B-C50C-407E-A947-70E740481C1C}">
                <a14:useLocalDpi xmlns:a14="http://schemas.microsoft.com/office/drawing/2010/main" val="0"/>
              </a:ext>
            </a:extLst>
          </a:blip>
          <a:srcRect l="487" t="47325" r="-487" b="41918"/>
          <a:stretch/>
        </p:blipFill>
        <p:spPr>
          <a:xfrm>
            <a:off x="-50504" y="9105900"/>
            <a:ext cx="18389007" cy="1185531"/>
          </a:xfrm>
          <a:prstGeom prst="rect">
            <a:avLst/>
          </a:prstGeom>
        </p:spPr>
      </p:pic>
      <p:sp>
        <p:nvSpPr>
          <p:cNvPr id="36" name="Rectangle: Rounded Corners 35">
            <a:extLst>
              <a:ext uri="{FF2B5EF4-FFF2-40B4-BE49-F238E27FC236}">
                <a16:creationId xmlns:a16="http://schemas.microsoft.com/office/drawing/2014/main" id="{A1B6B257-0543-9B17-2846-29D20D6AE8BE}"/>
              </a:ext>
            </a:extLst>
          </p:cNvPr>
          <p:cNvSpPr/>
          <p:nvPr/>
        </p:nvSpPr>
        <p:spPr>
          <a:xfrm>
            <a:off x="7146304" y="2499485"/>
            <a:ext cx="4302204" cy="5334000"/>
          </a:xfrm>
          <a:prstGeom prst="roundRect">
            <a:avLst/>
          </a:prstGeom>
          <a:noFill/>
          <a:ln w="38100">
            <a:solidFill>
              <a:srgbClr val="003DA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0" dirty="0">
                <a:solidFill>
                  <a:srgbClr val="003DA5"/>
                </a:solidFill>
                <a:latin typeface="Times New Roman" panose="02020603050405020304" pitchFamily="18" charset="0"/>
                <a:cs typeface="Times New Roman" panose="02020603050405020304" pitchFamily="18" charset="0"/>
              </a:rPr>
              <a:t>Provide educational advising services for Indian students interested in pursuing higher education in the U.S. </a:t>
            </a:r>
            <a:endParaRPr lang="en-IN" sz="3200" b="0" dirty="0">
              <a:solidFill>
                <a:srgbClr val="003DA5"/>
              </a:solidFill>
              <a:latin typeface="Times New Roman" panose="02020603050405020304" pitchFamily="18" charset="0"/>
              <a:cs typeface="Times New Roman" panose="02020603050405020304" pitchFamily="18" charset="0"/>
            </a:endParaRPr>
          </a:p>
          <a:p>
            <a:pPr algn="ctr">
              <a:lnSpc>
                <a:spcPct val="120000"/>
              </a:lnSpc>
            </a:pPr>
            <a:endParaRPr lang="en-IN" dirty="0">
              <a:solidFill>
                <a:srgbClr val="003DA5"/>
              </a:solidFill>
            </a:endParaRPr>
          </a:p>
        </p:txBody>
      </p:sp>
      <p:sp>
        <p:nvSpPr>
          <p:cNvPr id="37" name="Rectangle: Rounded Corners 36">
            <a:extLst>
              <a:ext uri="{FF2B5EF4-FFF2-40B4-BE49-F238E27FC236}">
                <a16:creationId xmlns:a16="http://schemas.microsoft.com/office/drawing/2014/main" id="{B200083F-10E9-DAF5-2D0F-7F2FDCECB088}"/>
              </a:ext>
            </a:extLst>
          </p:cNvPr>
          <p:cNvSpPr/>
          <p:nvPr/>
        </p:nvSpPr>
        <p:spPr>
          <a:xfrm>
            <a:off x="13030199" y="2499485"/>
            <a:ext cx="3995391" cy="5334000"/>
          </a:xfrm>
          <a:prstGeom prst="roundRect">
            <a:avLst/>
          </a:prstGeom>
          <a:noFill/>
          <a:ln w="38100">
            <a:solidFill>
              <a:srgbClr val="003DA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20000"/>
              </a:lnSpc>
              <a:buClr>
                <a:srgbClr val="F79646"/>
              </a:buClr>
            </a:pPr>
            <a:r>
              <a:rPr lang="en-US" sz="3200" b="0" dirty="0">
                <a:solidFill>
                  <a:srgbClr val="003DA5"/>
                </a:solidFill>
                <a:latin typeface="Times New Roman" panose="02020603050405020304" pitchFamily="18" charset="0"/>
                <a:cs typeface="Times New Roman" panose="02020603050405020304" pitchFamily="18" charset="0"/>
              </a:rPr>
              <a:t>Serve as a resource for fostering linkages between higher education institutions in the U.S. and India</a:t>
            </a:r>
            <a:endParaRPr lang="en-IN" sz="3200" b="0" dirty="0">
              <a:solidFill>
                <a:srgbClr val="003DA5"/>
              </a:solidFill>
              <a:latin typeface="Times New Roman" panose="02020603050405020304" pitchFamily="18" charset="0"/>
              <a:cs typeface="Times New Roman" panose="02020603050405020304" pitchFamily="18" charset="0"/>
            </a:endParaRPr>
          </a:p>
        </p:txBody>
      </p:sp>
      <p:pic>
        <p:nvPicPr>
          <p:cNvPr id="5" name="Picture 4" descr="A blue circle with a cross and text&#10;&#10;Description automatically generated">
            <a:extLst>
              <a:ext uri="{FF2B5EF4-FFF2-40B4-BE49-F238E27FC236}">
                <a16:creationId xmlns:a16="http://schemas.microsoft.com/office/drawing/2014/main" id="{460BB9EB-5E09-9F95-605D-A8931E91C6E3}"/>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6" name="Picture 5" descr="A logo with a black background&#10;&#10;Description automatically generated">
            <a:extLst>
              <a:ext uri="{FF2B5EF4-FFF2-40B4-BE49-F238E27FC236}">
                <a16:creationId xmlns:a16="http://schemas.microsoft.com/office/drawing/2014/main" id="{B58794EB-A02C-D5EE-80EF-E29998A82C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131825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750"/>
                                        <p:tgtEl>
                                          <p:spTgt spid="36"/>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128719"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30576"/>
          </a:xfrm>
          <a:prstGeom prst="rect">
            <a:avLst/>
          </a:prstGeom>
        </p:spPr>
        <p:txBody>
          <a:bodyPr wrap="square" lIns="0" tIns="0" rIns="0" bIns="0" rtlCol="0" anchor="t">
            <a:spAutoFit/>
          </a:bodyPr>
          <a:lstStyle/>
          <a:p>
            <a:pPr>
              <a:lnSpc>
                <a:spcPts val="7799"/>
              </a:lnSpc>
            </a:pPr>
            <a:r>
              <a:rPr lang="en-US" sz="48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Taxes</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505800" y="1582298"/>
            <a:ext cx="16546719" cy="6627322"/>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No taxes are withheld from Fulbright grants.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cannot provide advice on filing taxes.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Grantees should refer to the Grant Authorization and Schedule of Payment when doing taxes.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Also, please refer to the section on taxes in the Fulbright to India Guide.</a:t>
            </a:r>
          </a:p>
          <a:p>
            <a:pPr marL="461073" indent="-457200">
              <a:buSzPct val="120000"/>
              <a:buFont typeface="Arial" panose="020B0604020202020204" pitchFamily="34" charset="0"/>
              <a:buChar char="•"/>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929D409B-4444-13CD-A2E0-395AEA55EC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161687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409700"/>
            <a:ext cx="16988449"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2931123"/>
          </a:xfrm>
          <a:prstGeom prst="rect">
            <a:avLst/>
          </a:prstGeom>
        </p:spPr>
        <p:txBody>
          <a:bodyPr wrap="square" lIns="0" tIns="0" rIns="0" bIns="0" rtlCol="0" anchor="t">
            <a:spAutoFit/>
          </a:bodyPr>
          <a:lstStyle/>
          <a:p>
            <a:pPr>
              <a:lnSpc>
                <a:spcPts val="7799"/>
              </a:lnSpc>
            </a:pPr>
            <a:r>
              <a:rPr lang="en-US" sz="48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Working with your </a:t>
            </a:r>
            <a:r>
              <a:rPr lang="en-US" sz="6000" spc="129">
                <a:solidFill>
                  <a:srgbClr val="003DA5"/>
                </a:solidFill>
                <a:latin typeface="Times New Roman" panose="02020603050405020304" pitchFamily="18" charset="0"/>
                <a:cs typeface="Times New Roman" panose="02020603050405020304" pitchFamily="18" charset="0"/>
              </a:rPr>
              <a:t>academic supervisor</a:t>
            </a:r>
            <a:endParaRPr lang="en-US" sz="6000" spc="129" dirty="0">
              <a:solidFill>
                <a:srgbClr val="003DA5"/>
              </a:solidFill>
              <a:latin typeface="Times New Roman" panose="02020603050405020304" pitchFamily="18" charset="0"/>
              <a:cs typeface="Times New Roman" panose="02020603050405020304" pitchFamily="18" charset="0"/>
            </a:endParaRPr>
          </a:p>
          <a:p>
            <a:pPr>
              <a:lnSpc>
                <a:spcPts val="7799"/>
              </a:lnSpc>
            </a:pPr>
            <a:endParaRPr lang="en-US" sz="6000" spc="129" dirty="0">
              <a:solidFill>
                <a:srgbClr val="003DA5"/>
              </a:solidFill>
              <a:latin typeface="Times New Roman" panose="02020603050405020304" pitchFamily="18" charset="0"/>
              <a:cs typeface="Times New Roman" panose="02020603050405020304" pitchFamily="18" charset="0"/>
            </a:endParaRPr>
          </a:p>
          <a:p>
            <a:pPr>
              <a:lnSpc>
                <a:spcPts val="7799"/>
              </a:lnSpc>
            </a:pPr>
            <a:endParaRPr lang="en-US" sz="6000" spc="129" dirty="0">
              <a:solidFill>
                <a:srgbClr val="003DA5"/>
              </a:solidFill>
              <a:latin typeface="Times New Roman" panose="02020603050405020304" pitchFamily="18" charset="0"/>
              <a:cs typeface="Times New Roman" panose="02020603050405020304" pitchFamily="18" charset="0"/>
            </a:endParaRP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505800" y="1257300"/>
            <a:ext cx="17553600" cy="7986000"/>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Fulbright students must keep both USIEF and their academic coordinators informed of any domestic or international travel plans.</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Fulbright students are expected to maintain regular communication with their academic supervisor and to visit the campus in- person at least once a month to discuss project timelines and deliverables.</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Prior to concluding your fellowship, it is mandatory to present your final research outcomes or findings to your academic supervisor and/or the student community through a presentation, talk, or workshop.</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Before concluding your Fulbright Fellowship, we strongly recommend that you arrange meetings with your academic supervisor, colleagues, and any individuals with whom you have forged friendships or professional relationships during your time in India. Consider expressing gratitude for their support and collaboration through a heartfelt thank-you note or other thoughtful gesture.</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FE1594D5-949D-E4D8-9FF7-A7BB4764A8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92186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113372" y="1714500"/>
            <a:ext cx="17128719"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762000" y="81702"/>
            <a:ext cx="17497646" cy="1600438"/>
          </a:xfrm>
          <a:prstGeom prst="rect">
            <a:avLst/>
          </a:prstGeom>
        </p:spPr>
        <p:txBody>
          <a:bodyPr wrap="square" lIns="0" tIns="0" rIns="0" bIns="0" rtlCol="0" anchor="t">
            <a:spAutoFit/>
          </a:bodyPr>
          <a:lstStyle/>
          <a:p>
            <a:endParaRPr lang="en-US" sz="4400" spc="129" dirty="0">
              <a:solidFill>
                <a:srgbClr val="003DA5"/>
              </a:solidFill>
              <a:latin typeface="Times New Roman" panose="02020603050405020304" pitchFamily="18" charset="0"/>
              <a:cs typeface="Times New Roman" panose="02020603050405020304" pitchFamily="18" charset="0"/>
            </a:endParaRPr>
          </a:p>
          <a:p>
            <a:r>
              <a:rPr lang="en-US" sz="6000" spc="129" dirty="0">
                <a:solidFill>
                  <a:srgbClr val="003DA5"/>
                </a:solidFill>
                <a:latin typeface="Times New Roman" panose="02020603050405020304" pitchFamily="18" charset="0"/>
                <a:cs typeface="Times New Roman" panose="02020603050405020304" pitchFamily="18" charset="0"/>
              </a:rPr>
              <a:t>Reporting Requirements</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457200" y="2120988"/>
            <a:ext cx="16546719" cy="6627322"/>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3873">
              <a:buSzPct val="120000"/>
            </a:pPr>
            <a:r>
              <a:rPr lang="en-US" sz="3200" dirty="0">
                <a:solidFill>
                  <a:srgbClr val="003DA5"/>
                </a:solidFill>
                <a:latin typeface="Times New Roman" panose="02020603050405020304" pitchFamily="18" charset="0"/>
                <a:cs typeface="Times New Roman" panose="02020603050405020304" pitchFamily="18" charset="0"/>
              </a:rPr>
              <a:t>	- Monthly Report (for first 3 months)</a:t>
            </a:r>
          </a:p>
          <a:p>
            <a:pPr marL="3873">
              <a:buSzPct val="120000"/>
            </a:pPr>
            <a:r>
              <a:rPr lang="en-US" sz="3200" dirty="0">
                <a:solidFill>
                  <a:srgbClr val="003DA5"/>
                </a:solidFill>
                <a:latin typeface="Times New Roman" panose="02020603050405020304" pitchFamily="18" charset="0"/>
                <a:cs typeface="Times New Roman" panose="02020603050405020304" pitchFamily="18" charset="0"/>
              </a:rPr>
              <a:t>	- Mid-term report </a:t>
            </a:r>
          </a:p>
          <a:p>
            <a:pPr marL="3873">
              <a:buSzPct val="120000"/>
            </a:pPr>
            <a:r>
              <a:rPr lang="en-US" sz="3200" dirty="0">
                <a:solidFill>
                  <a:srgbClr val="003DA5"/>
                </a:solidFill>
                <a:latin typeface="Times New Roman" panose="02020603050405020304" pitchFamily="18" charset="0"/>
                <a:cs typeface="Times New Roman" panose="02020603050405020304" pitchFamily="18" charset="0"/>
              </a:rPr>
              <a:t>	- Final report</a:t>
            </a: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5C23EF96-A249-97F1-813E-72A00C53EC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105658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409700"/>
            <a:ext cx="16988449"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30576"/>
          </a:xfrm>
          <a:prstGeom prst="rect">
            <a:avLst/>
          </a:prstGeom>
        </p:spPr>
        <p:txBody>
          <a:bodyPr wrap="square" lIns="0" tIns="0" rIns="0" bIns="0" rtlCol="0" anchor="t">
            <a:spAutoFit/>
          </a:bodyPr>
          <a:lstStyle/>
          <a:p>
            <a:pPr>
              <a:lnSpc>
                <a:spcPts val="7799"/>
              </a:lnSpc>
            </a:pPr>
            <a:r>
              <a:rPr lang="en-US" sz="48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Google Group and Social Media</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505800" y="1582298"/>
            <a:ext cx="16546719" cy="6627322"/>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Group designed to connect all </a:t>
            </a:r>
            <a:r>
              <a:rPr lang="en-US" sz="3200" dirty="0" err="1">
                <a:solidFill>
                  <a:srgbClr val="003DA5"/>
                </a:solidFill>
                <a:latin typeface="Times New Roman" panose="02020603050405020304" pitchFamily="18" charset="0"/>
                <a:cs typeface="Times New Roman" panose="02020603050405020304" pitchFamily="18" charset="0"/>
              </a:rPr>
              <a:t>Fulbrighters</a:t>
            </a:r>
            <a:r>
              <a:rPr lang="en-US" sz="3200" dirty="0">
                <a:solidFill>
                  <a:srgbClr val="003DA5"/>
                </a:solidFill>
                <a:latin typeface="Times New Roman" panose="02020603050405020304" pitchFamily="18" charset="0"/>
                <a:cs typeface="Times New Roman" panose="02020603050405020304" pitchFamily="18" charset="0"/>
              </a:rPr>
              <a:t> to India to share information and resources. Group will be formed after the VPDO: fulbrighttoindia@googlegroups.com</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You are encouraged to share photos and videos about your Fulbright experience for USIEF social media postings.</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Please tag USIEF and Fulbright on X, Instagram, LinkedIn and Facebook whenever posting about your work.</a:t>
            </a:r>
          </a:p>
          <a:p>
            <a:pPr marL="461073" indent="-457200">
              <a:buSzPct val="120000"/>
              <a:buFont typeface="Arial" panose="020B0604020202020204" pitchFamily="34" charset="0"/>
              <a:buChar char="•"/>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95AD083F-CC5F-B4A6-6FE0-2C09960C5E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50498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409700"/>
            <a:ext cx="16455049"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30576"/>
          </a:xfrm>
          <a:prstGeom prst="rect">
            <a:avLst/>
          </a:prstGeom>
        </p:spPr>
        <p:txBody>
          <a:bodyPr wrap="square" lIns="0" tIns="0" rIns="0" bIns="0" rtlCol="0" anchor="t">
            <a:spAutoFit/>
          </a:bodyPr>
          <a:lstStyle/>
          <a:p>
            <a:pPr>
              <a:lnSpc>
                <a:spcPts val="7799"/>
              </a:lnSpc>
            </a:pPr>
            <a:r>
              <a:rPr lang="en-US" sz="48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Who Is Your Contact? </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457200" y="1638300"/>
            <a:ext cx="16546719" cy="6627322"/>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Grant related: USIEF Delhi</a:t>
            </a:r>
          </a:p>
          <a:p>
            <a:pPr marL="3873">
              <a:buSzPct val="120000"/>
            </a:pPr>
            <a:r>
              <a:rPr lang="en-US" sz="3200" dirty="0">
                <a:solidFill>
                  <a:srgbClr val="003DA5"/>
                </a:solidFill>
                <a:latin typeface="Times New Roman" panose="02020603050405020304" pitchFamily="18" charset="0"/>
                <a:cs typeface="Times New Roman" panose="02020603050405020304" pitchFamily="18" charset="0"/>
              </a:rPr>
              <a:t>	- Neeraj Goswami and Kalden Shringla</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Local issues such as housing, health concerns, etc., contact USIEF regional office:</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3873">
              <a:buSzPct val="120000"/>
            </a:pPr>
            <a:r>
              <a:rPr lang="en-US" sz="3200" dirty="0">
                <a:solidFill>
                  <a:srgbClr val="003DA5"/>
                </a:solidFill>
                <a:latin typeface="Times New Roman" panose="02020603050405020304" pitchFamily="18" charset="0"/>
                <a:cs typeface="Times New Roman" panose="02020603050405020304" pitchFamily="18" charset="0"/>
              </a:rPr>
              <a:t>	- Chennai: Maya Sundararajan, Shinu Shoba</a:t>
            </a:r>
          </a:p>
          <a:p>
            <a:pPr marL="3873">
              <a:buSzPct val="120000"/>
            </a:pPr>
            <a:r>
              <a:rPr lang="en-US" sz="3200" dirty="0">
                <a:solidFill>
                  <a:srgbClr val="003DA5"/>
                </a:solidFill>
                <a:latin typeface="Times New Roman" panose="02020603050405020304" pitchFamily="18" charset="0"/>
                <a:cs typeface="Times New Roman" panose="02020603050405020304" pitchFamily="18" charset="0"/>
              </a:rPr>
              <a:t>	- Kolkata</a:t>
            </a:r>
            <a:r>
              <a:rPr lang="en-US" sz="3200">
                <a:solidFill>
                  <a:srgbClr val="003DA5"/>
                </a:solidFill>
                <a:latin typeface="Times New Roman" panose="02020603050405020304" pitchFamily="18" charset="0"/>
                <a:cs typeface="Times New Roman" panose="02020603050405020304" pitchFamily="18" charset="0"/>
              </a:rPr>
              <a:t>: Jhulan </a:t>
            </a:r>
            <a:r>
              <a:rPr lang="en-US" sz="3200" dirty="0">
                <a:solidFill>
                  <a:srgbClr val="003DA5"/>
                </a:solidFill>
                <a:latin typeface="Times New Roman" panose="02020603050405020304" pitchFamily="18" charset="0"/>
                <a:cs typeface="Times New Roman" panose="02020603050405020304" pitchFamily="18" charset="0"/>
              </a:rPr>
              <a:t>Ghose</a:t>
            </a:r>
          </a:p>
          <a:p>
            <a:pPr marL="3873">
              <a:buSzPct val="120000"/>
            </a:pPr>
            <a:r>
              <a:rPr lang="en-US" sz="3200" dirty="0">
                <a:solidFill>
                  <a:srgbClr val="003DA5"/>
                </a:solidFill>
                <a:latin typeface="Times New Roman" panose="02020603050405020304" pitchFamily="18" charset="0"/>
                <a:cs typeface="Times New Roman" panose="02020603050405020304" pitchFamily="18" charset="0"/>
              </a:rPr>
              <a:t>	- Mumbai: Ryan Pereira, Suranjana Das</a:t>
            </a:r>
          </a:p>
          <a:p>
            <a:pPr marL="461073" indent="-457200">
              <a:buSzPct val="120000"/>
              <a:buFont typeface="Arial" panose="020B0604020202020204" pitchFamily="34" charset="0"/>
              <a:buChar char="•"/>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34D5AB7C-E003-BF56-ACA1-57D425C010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40683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a:extLst>
              <a:ext uri="{FF2B5EF4-FFF2-40B4-BE49-F238E27FC236}">
                <a16:creationId xmlns:a16="http://schemas.microsoft.com/office/drawing/2014/main" id="{77C1254E-26D9-A28E-7C9B-6670F4FA802C}"/>
              </a:ext>
            </a:extLst>
          </p:cNvPr>
          <p:cNvPicPr>
            <a:picLocks noChangeAspect="1"/>
          </p:cNvPicPr>
          <p:nvPr/>
        </p:nvPicPr>
        <p:blipFill>
          <a:blip r:embed="rId6"/>
          <a:stretch>
            <a:fillRect/>
          </a:stretch>
        </p:blipFill>
        <p:spPr>
          <a:xfrm>
            <a:off x="0" y="0"/>
            <a:ext cx="18287997" cy="9118901"/>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B56391C7-5617-0518-FBC4-5E28C2F81B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1233766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763616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t="-87102" b="-52387"/>
            </a:stretch>
          </a:blipFill>
        </p:spPr>
        <p:txBody>
          <a:bodyPr/>
          <a:lstStyle/>
          <a:p>
            <a:endParaRPr lang="en-IN" dirty="0"/>
          </a:p>
        </p:txBody>
      </p:sp>
      <p:pic>
        <p:nvPicPr>
          <p:cNvPr id="11" name="Picture 10" descr="Blue world map">
            <a:extLst>
              <a:ext uri="{FF2B5EF4-FFF2-40B4-BE49-F238E27FC236}">
                <a16:creationId xmlns:a16="http://schemas.microsoft.com/office/drawing/2014/main" id="{F260EE66-64B0-AED5-0B49-96C57E1A38D5}"/>
              </a:ext>
            </a:extLst>
          </p:cNvPr>
          <p:cNvPicPr>
            <a:picLocks noChangeAspect="1"/>
          </p:cNvPicPr>
          <p:nvPr/>
        </p:nvPicPr>
        <p:blipFill rotWithShape="1">
          <a:blip r:embed="rId5" cstate="print">
            <a:alphaModFix amt="24000"/>
            <a:extLst>
              <a:ext uri="{28A0092B-C50C-407E-A947-70E740481C1C}">
                <a14:useLocalDpi xmlns:a14="http://schemas.microsoft.com/office/drawing/2010/main" val="0"/>
              </a:ext>
            </a:extLst>
          </a:blip>
          <a:srcRect l="67" t="8620" r="-67" b="6855"/>
          <a:stretch/>
        </p:blipFill>
        <p:spPr>
          <a:xfrm>
            <a:off x="1" y="-147800"/>
            <a:ext cx="18287999" cy="7680028"/>
          </a:xfrm>
          <a:prstGeom prst="rect">
            <a:avLst/>
          </a:prstGeom>
        </p:spPr>
      </p:pic>
      <p:sp>
        <p:nvSpPr>
          <p:cNvPr id="14" name="AutoShape 5">
            <a:extLst>
              <a:ext uri="{FF2B5EF4-FFF2-40B4-BE49-F238E27FC236}">
                <a16:creationId xmlns:a16="http://schemas.microsoft.com/office/drawing/2014/main" id="{2004B4EB-B993-5CA9-BBFE-B2683BF3B8F6}"/>
              </a:ext>
            </a:extLst>
          </p:cNvPr>
          <p:cNvSpPr/>
          <p:nvPr/>
        </p:nvSpPr>
        <p:spPr>
          <a:xfrm>
            <a:off x="0" y="7636168"/>
            <a:ext cx="18287999" cy="0"/>
          </a:xfrm>
          <a:prstGeom prst="line">
            <a:avLst/>
          </a:prstGeom>
          <a:ln w="38100" cap="flat">
            <a:solidFill>
              <a:srgbClr val="F58634"/>
            </a:solidFill>
            <a:prstDash val="solid"/>
            <a:headEnd type="none" w="sm" len="sm"/>
            <a:tailEnd type="none" w="sm" len="sm"/>
          </a:ln>
        </p:spPr>
        <p:txBody>
          <a:bodyPr/>
          <a:lstStyle/>
          <a:p>
            <a:endParaRPr lang="en-IN" dirty="0"/>
          </a:p>
        </p:txBody>
      </p:sp>
      <p:sp>
        <p:nvSpPr>
          <p:cNvPr id="3" name="TextBox 3"/>
          <p:cNvSpPr txBox="1"/>
          <p:nvPr/>
        </p:nvSpPr>
        <p:spPr>
          <a:xfrm>
            <a:off x="-70255" y="3532276"/>
            <a:ext cx="17706975" cy="2468240"/>
          </a:xfrm>
          <a:prstGeom prst="rect">
            <a:avLst/>
          </a:prstGeom>
        </p:spPr>
        <p:txBody>
          <a:bodyPr wrap="square" lIns="0" tIns="0" rIns="0" bIns="0" rtlCol="0" anchor="t">
            <a:spAutoFit/>
          </a:bodyPr>
          <a:lstStyle/>
          <a:p>
            <a:pPr algn="ctr"/>
            <a:r>
              <a:rPr lang="en-US" sz="6000" spc="120" dirty="0">
                <a:solidFill>
                  <a:srgbClr val="FFFFFF"/>
                </a:solidFill>
                <a:latin typeface="Times New Roman" panose="02020603050405020304" pitchFamily="18" charset="0"/>
                <a:ea typeface="Source Sans Pro" panose="020B0503030403020204" pitchFamily="34" charset="0"/>
                <a:cs typeface="Times New Roman" panose="02020603050405020304" pitchFamily="18" charset="0"/>
              </a:rPr>
              <a:t>QUESTIONS</a:t>
            </a:r>
          </a:p>
          <a:p>
            <a:pPr algn="ctr">
              <a:lnSpc>
                <a:spcPts val="13679"/>
              </a:lnSpc>
            </a:pPr>
            <a:endParaRPr lang="en-US" sz="6800" spc="120" dirty="0">
              <a:solidFill>
                <a:srgbClr val="FFFFFF"/>
              </a:solidFill>
              <a:latin typeface="Abadi" panose="020B0604020104020204" pitchFamily="34" charset="0"/>
              <a:ea typeface="Source Sans Pro" panose="020B0503030403020204" pitchFamily="34" charset="0"/>
            </a:endParaRPr>
          </a:p>
        </p:txBody>
      </p:sp>
      <p:pic>
        <p:nvPicPr>
          <p:cNvPr id="4" name="Picture 3" descr="A logo with a bird and a circle&#10;&#10;Description automatically generated">
            <a:extLst>
              <a:ext uri="{FF2B5EF4-FFF2-40B4-BE49-F238E27FC236}">
                <a16:creationId xmlns:a16="http://schemas.microsoft.com/office/drawing/2014/main" id="{2849C947-E2AC-CBDF-BCD1-2A687430EA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8299232"/>
            <a:ext cx="1524000" cy="1644652"/>
          </a:xfrm>
          <a:prstGeom prst="rect">
            <a:avLst/>
          </a:prstGeom>
        </p:spPr>
      </p:pic>
    </p:spTree>
    <p:extLst>
      <p:ext uri="{BB962C8B-B14F-4D97-AF65-F5344CB8AC3E}">
        <p14:creationId xmlns:p14="http://schemas.microsoft.com/office/powerpoint/2010/main" val="135880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7754" y="723900"/>
            <a:ext cx="17240646" cy="941925"/>
          </a:xfrm>
          <a:prstGeom prst="rect">
            <a:avLst/>
          </a:prstGeom>
        </p:spPr>
        <p:txBody>
          <a:bodyPr wrap="square" lIns="0" tIns="0" rIns="0" bIns="0" rtlCol="0" anchor="t">
            <a:spAutoFit/>
          </a:bodyPr>
          <a:lstStyle/>
          <a:p>
            <a:pPr>
              <a:lnSpc>
                <a:spcPts val="7799"/>
              </a:lnSpc>
            </a:pPr>
            <a:r>
              <a:rPr lang="en-US" sz="6499" spc="129" dirty="0">
                <a:solidFill>
                  <a:schemeClr val="bg1"/>
                </a:solidFill>
                <a:latin typeface="Aileron Bold"/>
              </a:rPr>
              <a:t>Meet the Team </a:t>
            </a:r>
          </a:p>
        </p:txBody>
      </p:sp>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244763"/>
            <a:ext cx="177546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513954" y="230391"/>
            <a:ext cx="17240646" cy="930576"/>
          </a:xfrm>
          <a:prstGeom prst="rect">
            <a:avLst/>
          </a:prstGeom>
        </p:spPr>
        <p:txBody>
          <a:bodyPr wrap="square" lIns="0" tIns="0" rIns="0" bIns="0" rtlCol="0" anchor="t">
            <a:spAutoFit/>
          </a:bodyPr>
          <a:lstStyle/>
          <a:p>
            <a:pPr>
              <a:lnSpc>
                <a:spcPts val="7799"/>
              </a:lnSpc>
            </a:pPr>
            <a:r>
              <a:rPr lang="en-US" sz="6000" spc="129" dirty="0">
                <a:solidFill>
                  <a:srgbClr val="003DA5"/>
                </a:solidFill>
                <a:latin typeface="Times New Roman" panose="02020603050405020304" pitchFamily="18" charset="0"/>
                <a:cs typeface="Times New Roman" panose="02020603050405020304" pitchFamily="18" charset="0"/>
              </a:rPr>
              <a:t>USIEF’s STRUCTURE</a:t>
            </a:r>
          </a:p>
        </p:txBody>
      </p:sp>
      <p:sp>
        <p:nvSpPr>
          <p:cNvPr id="35" name="Rectangle: Rounded Corners 34">
            <a:extLst>
              <a:ext uri="{FF2B5EF4-FFF2-40B4-BE49-F238E27FC236}">
                <a16:creationId xmlns:a16="http://schemas.microsoft.com/office/drawing/2014/main" id="{0AA519CB-AF45-22EA-0E5B-9B3B7F7766BE}"/>
              </a:ext>
            </a:extLst>
          </p:cNvPr>
          <p:cNvSpPr/>
          <p:nvPr/>
        </p:nvSpPr>
        <p:spPr>
          <a:xfrm>
            <a:off x="1262409" y="2499485"/>
            <a:ext cx="4302204" cy="5334000"/>
          </a:xfrm>
          <a:prstGeom prst="roundRect">
            <a:avLst/>
          </a:prstGeom>
          <a:noFill/>
          <a:ln w="38100">
            <a:solidFill>
              <a:srgbClr val="003DA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fontAlgn="auto" hangingPunct="1">
              <a:lnSpc>
                <a:spcPct val="120000"/>
              </a:lnSpc>
              <a:buClr>
                <a:schemeClr val="accent6">
                  <a:lumMod val="60000"/>
                  <a:lumOff val="40000"/>
                </a:schemeClr>
              </a:buClr>
              <a:buSzPct val="80000"/>
              <a:tabLst>
                <a:tab pos="3371850" algn="l"/>
              </a:tabLst>
              <a:defRPr/>
            </a:pPr>
            <a:r>
              <a:rPr lang="en-US" sz="3200" dirty="0">
                <a:solidFill>
                  <a:srgbClr val="003DA5"/>
                </a:solidFill>
                <a:latin typeface="Times New Roman" panose="02020603050405020304" pitchFamily="18" charset="0"/>
                <a:cs typeface="Times New Roman" panose="02020603050405020304" pitchFamily="18" charset="0"/>
              </a:rPr>
              <a:t>Activities guided by a </a:t>
            </a:r>
            <a:r>
              <a:rPr lang="en-US" sz="3200" b="1" dirty="0">
                <a:solidFill>
                  <a:srgbClr val="003DA5"/>
                </a:solidFill>
                <a:latin typeface="Times New Roman" panose="02020603050405020304" pitchFamily="18" charset="0"/>
                <a:cs typeface="Times New Roman" panose="02020603050405020304" pitchFamily="18" charset="0"/>
              </a:rPr>
              <a:t>binational </a:t>
            </a:r>
          </a:p>
          <a:p>
            <a:pPr algn="ctr" eaLnBrk="1" fontAlgn="auto" hangingPunct="1">
              <a:lnSpc>
                <a:spcPct val="120000"/>
              </a:lnSpc>
              <a:buClr>
                <a:schemeClr val="accent6">
                  <a:lumMod val="60000"/>
                  <a:lumOff val="40000"/>
                </a:schemeClr>
              </a:buClr>
              <a:buSzPct val="80000"/>
              <a:tabLst>
                <a:tab pos="3371850" algn="l"/>
              </a:tabLst>
              <a:defRPr/>
            </a:pPr>
            <a:r>
              <a:rPr lang="en-US" sz="3200" b="1" dirty="0">
                <a:solidFill>
                  <a:srgbClr val="003DA5"/>
                </a:solidFill>
                <a:latin typeface="Times New Roman" panose="02020603050405020304" pitchFamily="18" charset="0"/>
                <a:cs typeface="Times New Roman" panose="02020603050405020304" pitchFamily="18" charset="0"/>
              </a:rPr>
              <a:t>Board of Directors</a:t>
            </a:r>
          </a:p>
        </p:txBody>
      </p:sp>
      <p:sp>
        <p:nvSpPr>
          <p:cNvPr id="36" name="Rectangle: Rounded Corners 35">
            <a:extLst>
              <a:ext uri="{FF2B5EF4-FFF2-40B4-BE49-F238E27FC236}">
                <a16:creationId xmlns:a16="http://schemas.microsoft.com/office/drawing/2014/main" id="{A1B6B257-0543-9B17-2846-29D20D6AE8BE}"/>
              </a:ext>
            </a:extLst>
          </p:cNvPr>
          <p:cNvSpPr/>
          <p:nvPr/>
        </p:nvSpPr>
        <p:spPr>
          <a:xfrm>
            <a:off x="6849249" y="2499485"/>
            <a:ext cx="4589502" cy="5334000"/>
          </a:xfrm>
          <a:prstGeom prst="roundRect">
            <a:avLst/>
          </a:prstGeom>
          <a:noFill/>
          <a:ln w="38100">
            <a:solidFill>
              <a:srgbClr val="003DA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fontAlgn="auto" hangingPunct="1">
              <a:lnSpc>
                <a:spcPct val="120000"/>
              </a:lnSpc>
              <a:buClr>
                <a:schemeClr val="accent6">
                  <a:lumMod val="60000"/>
                  <a:lumOff val="40000"/>
                </a:schemeClr>
              </a:buClr>
              <a:buSzPct val="80000"/>
              <a:tabLst>
                <a:tab pos="3371850" algn="l"/>
              </a:tabLst>
              <a:defRPr/>
            </a:pPr>
            <a:r>
              <a:rPr lang="en-US" sz="3200" dirty="0">
                <a:solidFill>
                  <a:srgbClr val="003DA5"/>
                </a:solidFill>
                <a:latin typeface="Times New Roman" panose="02020603050405020304" pitchFamily="18" charset="0"/>
                <a:cs typeface="Times New Roman" panose="02020603050405020304" pitchFamily="18" charset="0"/>
              </a:rPr>
              <a:t>Program management and staff overseen by the Executive Director, </a:t>
            </a:r>
          </a:p>
          <a:p>
            <a:pPr algn="ctr" eaLnBrk="1" fontAlgn="auto" hangingPunct="1">
              <a:lnSpc>
                <a:spcPct val="120000"/>
              </a:lnSpc>
              <a:buClr>
                <a:schemeClr val="accent6">
                  <a:lumMod val="60000"/>
                  <a:lumOff val="40000"/>
                </a:schemeClr>
              </a:buClr>
              <a:buSzPct val="80000"/>
              <a:tabLst>
                <a:tab pos="3371850" algn="l"/>
              </a:tabLst>
              <a:defRPr/>
            </a:pPr>
            <a:r>
              <a:rPr lang="en-US" sz="3200" b="1" dirty="0">
                <a:solidFill>
                  <a:srgbClr val="003DA5"/>
                </a:solidFill>
                <a:latin typeface="Times New Roman" panose="02020603050405020304" pitchFamily="18" charset="0"/>
                <a:cs typeface="Times New Roman" panose="02020603050405020304" pitchFamily="18" charset="0"/>
              </a:rPr>
              <a:t>Adam J. Grotsky</a:t>
            </a:r>
            <a:r>
              <a:rPr lang="en-US" sz="3200" dirty="0">
                <a:solidFill>
                  <a:srgbClr val="003DA5"/>
                </a:solidFill>
                <a:latin typeface="Times New Roman" panose="02020603050405020304" pitchFamily="18" charset="0"/>
                <a:cs typeface="Times New Roman" panose="02020603050405020304" pitchFamily="18" charset="0"/>
              </a:rPr>
              <a:t>, </a:t>
            </a:r>
          </a:p>
          <a:p>
            <a:pPr algn="ctr" eaLnBrk="1" fontAlgn="auto" hangingPunct="1">
              <a:lnSpc>
                <a:spcPct val="120000"/>
              </a:lnSpc>
              <a:buClr>
                <a:schemeClr val="accent6">
                  <a:lumMod val="60000"/>
                  <a:lumOff val="40000"/>
                </a:schemeClr>
              </a:buClr>
              <a:buSzPct val="80000"/>
              <a:tabLst>
                <a:tab pos="3371850" algn="l"/>
              </a:tabLst>
              <a:defRPr/>
            </a:pPr>
            <a:r>
              <a:rPr lang="en-US" sz="3200" dirty="0">
                <a:solidFill>
                  <a:srgbClr val="003DA5"/>
                </a:solidFill>
                <a:latin typeface="Times New Roman" panose="02020603050405020304" pitchFamily="18" charset="0"/>
                <a:cs typeface="Times New Roman" panose="02020603050405020304" pitchFamily="18" charset="0"/>
              </a:rPr>
              <a:t>and </a:t>
            </a:r>
          </a:p>
          <a:p>
            <a:pPr algn="ctr" eaLnBrk="1" fontAlgn="auto" hangingPunct="1">
              <a:lnSpc>
                <a:spcPct val="120000"/>
              </a:lnSpc>
              <a:buClr>
                <a:schemeClr val="accent6">
                  <a:lumMod val="60000"/>
                  <a:lumOff val="40000"/>
                </a:schemeClr>
              </a:buClr>
              <a:buSzPct val="80000"/>
              <a:tabLst>
                <a:tab pos="3371850" algn="l"/>
              </a:tabLst>
              <a:defRPr/>
            </a:pPr>
            <a:r>
              <a:rPr lang="en-US" sz="3200" dirty="0">
                <a:solidFill>
                  <a:srgbClr val="003DA5"/>
                </a:solidFill>
                <a:latin typeface="Times New Roman" panose="02020603050405020304" pitchFamily="18" charset="0"/>
                <a:cs typeface="Times New Roman" panose="02020603050405020304" pitchFamily="18" charset="0"/>
              </a:rPr>
              <a:t>Deputy Director, </a:t>
            </a:r>
          </a:p>
          <a:p>
            <a:pPr algn="ctr" eaLnBrk="1" fontAlgn="auto" hangingPunct="1">
              <a:lnSpc>
                <a:spcPct val="120000"/>
              </a:lnSpc>
              <a:buClr>
                <a:schemeClr val="accent6">
                  <a:lumMod val="60000"/>
                  <a:lumOff val="40000"/>
                </a:schemeClr>
              </a:buClr>
              <a:buSzPct val="80000"/>
              <a:tabLst>
                <a:tab pos="3371850" algn="l"/>
              </a:tabLst>
              <a:defRPr/>
            </a:pPr>
            <a:r>
              <a:rPr lang="en-US" sz="3200" b="1" dirty="0">
                <a:solidFill>
                  <a:srgbClr val="003DA5"/>
                </a:solidFill>
                <a:latin typeface="Times New Roman" panose="02020603050405020304" pitchFamily="18" charset="0"/>
                <a:cs typeface="Times New Roman" panose="02020603050405020304" pitchFamily="18" charset="0"/>
              </a:rPr>
              <a:t>Megha Sunger</a:t>
            </a:r>
          </a:p>
          <a:p>
            <a:pPr algn="ctr">
              <a:lnSpc>
                <a:spcPct val="120000"/>
              </a:lnSpc>
            </a:pPr>
            <a:endParaRPr lang="en-IN" dirty="0">
              <a:solidFill>
                <a:srgbClr val="003DA5"/>
              </a:solidFill>
              <a:latin typeface="Abadi" panose="020B0604020104020204" pitchFamily="34" charset="0"/>
            </a:endParaRPr>
          </a:p>
        </p:txBody>
      </p:sp>
      <p:sp>
        <p:nvSpPr>
          <p:cNvPr id="37" name="Rectangle: Rounded Corners 36">
            <a:extLst>
              <a:ext uri="{FF2B5EF4-FFF2-40B4-BE49-F238E27FC236}">
                <a16:creationId xmlns:a16="http://schemas.microsoft.com/office/drawing/2014/main" id="{B200083F-10E9-DAF5-2D0F-7F2FDCECB088}"/>
              </a:ext>
            </a:extLst>
          </p:cNvPr>
          <p:cNvSpPr/>
          <p:nvPr/>
        </p:nvSpPr>
        <p:spPr>
          <a:xfrm>
            <a:off x="12723387" y="2499485"/>
            <a:ext cx="4302204" cy="5334000"/>
          </a:xfrm>
          <a:prstGeom prst="roundRect">
            <a:avLst/>
          </a:prstGeom>
          <a:noFill/>
          <a:ln w="38100">
            <a:solidFill>
              <a:srgbClr val="003DA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fontAlgn="auto" hangingPunct="1">
              <a:lnSpc>
                <a:spcPct val="120000"/>
              </a:lnSpc>
              <a:buClr>
                <a:schemeClr val="accent6">
                  <a:lumMod val="60000"/>
                  <a:lumOff val="40000"/>
                </a:schemeClr>
              </a:buClr>
              <a:buSzPct val="80000"/>
              <a:tabLst>
                <a:tab pos="3371850" algn="l"/>
              </a:tabLst>
              <a:defRPr/>
            </a:pPr>
            <a:r>
              <a:rPr lang="en-US" sz="3200" dirty="0">
                <a:solidFill>
                  <a:srgbClr val="003DA5"/>
                </a:solidFill>
                <a:latin typeface="Times New Roman" panose="02020603050405020304" pitchFamily="18" charset="0"/>
                <a:cs typeface="Times New Roman" panose="02020603050405020304" pitchFamily="18" charset="0"/>
              </a:rPr>
              <a:t>Headquarters in </a:t>
            </a:r>
          </a:p>
          <a:p>
            <a:pPr algn="ctr" eaLnBrk="1" fontAlgn="auto" hangingPunct="1">
              <a:lnSpc>
                <a:spcPct val="120000"/>
              </a:lnSpc>
              <a:buClr>
                <a:schemeClr val="accent6">
                  <a:lumMod val="60000"/>
                  <a:lumOff val="40000"/>
                </a:schemeClr>
              </a:buClr>
              <a:buSzPct val="80000"/>
              <a:tabLst>
                <a:tab pos="3371850" algn="l"/>
              </a:tabLst>
              <a:defRPr/>
            </a:pPr>
            <a:r>
              <a:rPr lang="en-US" sz="3200" b="1" dirty="0">
                <a:solidFill>
                  <a:srgbClr val="003DA5"/>
                </a:solidFill>
                <a:latin typeface="Times New Roman" panose="02020603050405020304" pitchFamily="18" charset="0"/>
                <a:cs typeface="Times New Roman" panose="02020603050405020304" pitchFamily="18" charset="0"/>
              </a:rPr>
              <a:t>New Delhi </a:t>
            </a:r>
          </a:p>
          <a:p>
            <a:pPr algn="ctr" eaLnBrk="1" fontAlgn="auto" hangingPunct="1">
              <a:lnSpc>
                <a:spcPct val="120000"/>
              </a:lnSpc>
              <a:buClr>
                <a:schemeClr val="accent6">
                  <a:lumMod val="60000"/>
                  <a:lumOff val="40000"/>
                </a:schemeClr>
              </a:buClr>
              <a:buSzPct val="80000"/>
              <a:tabLst>
                <a:tab pos="3371850" algn="l"/>
              </a:tabLst>
              <a:defRPr/>
            </a:pPr>
            <a:r>
              <a:rPr lang="en-US" sz="3200" dirty="0">
                <a:solidFill>
                  <a:srgbClr val="003DA5"/>
                </a:solidFill>
                <a:latin typeface="Times New Roman" panose="02020603050405020304" pitchFamily="18" charset="0"/>
                <a:cs typeface="Times New Roman" panose="02020603050405020304" pitchFamily="18" charset="0"/>
              </a:rPr>
              <a:t>with regional offices in </a:t>
            </a:r>
            <a:r>
              <a:rPr lang="en-US" sz="3200" b="1" dirty="0">
                <a:solidFill>
                  <a:srgbClr val="003DA5"/>
                </a:solidFill>
                <a:latin typeface="Times New Roman" panose="02020603050405020304" pitchFamily="18" charset="0"/>
                <a:cs typeface="Times New Roman" panose="02020603050405020304" pitchFamily="18" charset="0"/>
              </a:rPr>
              <a:t>Chennai, Kolkata, and Mumbai</a:t>
            </a:r>
          </a:p>
        </p:txBody>
      </p:sp>
      <p:pic>
        <p:nvPicPr>
          <p:cNvPr id="13" name="Picture 12" descr="Blue world map">
            <a:extLst>
              <a:ext uri="{FF2B5EF4-FFF2-40B4-BE49-F238E27FC236}">
                <a16:creationId xmlns:a16="http://schemas.microsoft.com/office/drawing/2014/main" id="{2E3FA7D6-8018-F96C-6B4F-C7CF7670F100}"/>
              </a:ext>
            </a:extLst>
          </p:cNvPr>
          <p:cNvPicPr>
            <a:picLocks noChangeAspect="1"/>
          </p:cNvPicPr>
          <p:nvPr/>
        </p:nvPicPr>
        <p:blipFill rotWithShape="1">
          <a:blip r:embed="rId3" cstate="print">
            <a:alphaModFix amt="22000"/>
            <a:extLst>
              <a:ext uri="{28A0092B-C50C-407E-A947-70E740481C1C}">
                <a14:useLocalDpi xmlns:a14="http://schemas.microsoft.com/office/drawing/2010/main" val="0"/>
              </a:ext>
            </a:extLst>
          </a:blip>
          <a:srcRect l="487" t="47325" r="-487" b="41918"/>
          <a:stretch/>
        </p:blipFill>
        <p:spPr>
          <a:xfrm>
            <a:off x="-50504" y="9105900"/>
            <a:ext cx="18389007" cy="1185531"/>
          </a:xfrm>
          <a:prstGeom prst="rect">
            <a:avLst/>
          </a:prstGeom>
        </p:spPr>
      </p:pic>
      <p:pic>
        <p:nvPicPr>
          <p:cNvPr id="15" name="Picture 14" descr="A blue circle with a cross and text&#10;&#10;Description automatically generated">
            <a:extLst>
              <a:ext uri="{FF2B5EF4-FFF2-40B4-BE49-F238E27FC236}">
                <a16:creationId xmlns:a16="http://schemas.microsoft.com/office/drawing/2014/main" id="{F7C205B5-CEC6-7F0A-E779-E55B14874085}"/>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17" name="Picture 16" descr="A logo with a black background&#10;&#10;Description automatically generated">
            <a:extLst>
              <a:ext uri="{FF2B5EF4-FFF2-40B4-BE49-F238E27FC236}">
                <a16:creationId xmlns:a16="http://schemas.microsoft.com/office/drawing/2014/main" id="{8D052DFE-EEE1-89EB-614D-46A71A90EF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366163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750"/>
                                        <p:tgtEl>
                                          <p:spTgt spid="36"/>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7754" y="723900"/>
            <a:ext cx="17240646" cy="941925"/>
          </a:xfrm>
          <a:prstGeom prst="rect">
            <a:avLst/>
          </a:prstGeom>
        </p:spPr>
        <p:txBody>
          <a:bodyPr wrap="square" lIns="0" tIns="0" rIns="0" bIns="0" rtlCol="0" anchor="t">
            <a:spAutoFit/>
          </a:bodyPr>
          <a:lstStyle/>
          <a:p>
            <a:pPr>
              <a:lnSpc>
                <a:spcPts val="7799"/>
              </a:lnSpc>
            </a:pPr>
            <a:r>
              <a:rPr lang="en-US" sz="6499" spc="129" dirty="0">
                <a:solidFill>
                  <a:schemeClr val="bg1"/>
                </a:solidFill>
                <a:latin typeface="Aileron Bold"/>
              </a:rPr>
              <a:t>Meet the Team </a:t>
            </a:r>
          </a:p>
        </p:txBody>
      </p:sp>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7546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513954" y="230391"/>
            <a:ext cx="17240646" cy="930639"/>
          </a:xfrm>
          <a:prstGeom prst="rect">
            <a:avLst/>
          </a:prstGeom>
        </p:spPr>
        <p:txBody>
          <a:bodyPr wrap="square" lIns="0" tIns="0" rIns="0" bIns="0" rtlCol="0" anchor="t">
            <a:spAutoFit/>
          </a:bodyPr>
          <a:lstStyle/>
          <a:p>
            <a:pPr>
              <a:lnSpc>
                <a:spcPts val="7799"/>
              </a:lnSpc>
            </a:pPr>
            <a:r>
              <a:rPr lang="en-US" sz="5400" spc="129" dirty="0">
                <a:solidFill>
                  <a:srgbClr val="003DA5"/>
                </a:solidFill>
                <a:latin typeface="Times New Roman" panose="02020603050405020304" pitchFamily="18" charset="0"/>
                <a:cs typeface="Times New Roman" panose="02020603050405020304" pitchFamily="18" charset="0"/>
              </a:rPr>
              <a:t>THE FULBRIGHT PROGRAM: ESTABLISHED IN1946</a:t>
            </a:r>
          </a:p>
        </p:txBody>
      </p:sp>
      <p:pic>
        <p:nvPicPr>
          <p:cNvPr id="10" name="Picture 9" descr="A person sitting at a desk&#10;&#10;Description automatically generated">
            <a:extLst>
              <a:ext uri="{FF2B5EF4-FFF2-40B4-BE49-F238E27FC236}">
                <a16:creationId xmlns:a16="http://schemas.microsoft.com/office/drawing/2014/main" id="{A555B75A-60AA-682F-F54E-A6609ABC07A8}"/>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29000"/>
          <a:stretch/>
        </p:blipFill>
        <p:spPr>
          <a:xfrm>
            <a:off x="318219" y="2603562"/>
            <a:ext cx="5525880" cy="4864331"/>
          </a:xfrm>
          <a:prstGeom prst="roundRect">
            <a:avLst>
              <a:gd name="adj" fmla="val 8594"/>
            </a:avLst>
          </a:prstGeom>
          <a:solidFill>
            <a:srgbClr val="FFFFFF">
              <a:shade val="85000"/>
            </a:srgbClr>
          </a:solidFill>
          <a:ln>
            <a:solidFill>
              <a:schemeClr val="bg1">
                <a:lumMod val="50000"/>
              </a:schemeClr>
            </a:solidFill>
          </a:ln>
          <a:effectLst/>
        </p:spPr>
      </p:pic>
      <p:pic>
        <p:nvPicPr>
          <p:cNvPr id="14" name="Picture 13" descr="Blue world map">
            <a:extLst>
              <a:ext uri="{FF2B5EF4-FFF2-40B4-BE49-F238E27FC236}">
                <a16:creationId xmlns:a16="http://schemas.microsoft.com/office/drawing/2014/main" id="{93993E94-B4F6-2C61-C2AF-F6DE20615EC7}"/>
              </a:ext>
            </a:extLst>
          </p:cNvPr>
          <p:cNvPicPr>
            <a:picLocks noChangeAspect="1"/>
          </p:cNvPicPr>
          <p:nvPr/>
        </p:nvPicPr>
        <p:blipFill rotWithShape="1">
          <a:blip r:embed="rId5" cstate="print">
            <a:alphaModFix amt="22000"/>
            <a:extLst>
              <a:ext uri="{28A0092B-C50C-407E-A947-70E740481C1C}">
                <a14:useLocalDpi xmlns:a14="http://schemas.microsoft.com/office/drawing/2010/main" val="0"/>
              </a:ext>
            </a:extLst>
          </a:blip>
          <a:srcRect l="226" t="37349" r="-226" b="51894"/>
          <a:stretch/>
        </p:blipFill>
        <p:spPr>
          <a:xfrm>
            <a:off x="0" y="9139569"/>
            <a:ext cx="18389007" cy="1185531"/>
          </a:xfrm>
          <a:prstGeom prst="rect">
            <a:avLst/>
          </a:prstGeom>
        </p:spPr>
      </p:pic>
      <p:sp>
        <p:nvSpPr>
          <p:cNvPr id="21" name="Rectangle: Rounded Corners 20">
            <a:extLst>
              <a:ext uri="{FF2B5EF4-FFF2-40B4-BE49-F238E27FC236}">
                <a16:creationId xmlns:a16="http://schemas.microsoft.com/office/drawing/2014/main" id="{032FB1E8-767B-5048-167A-EEE756A224FE}"/>
              </a:ext>
            </a:extLst>
          </p:cNvPr>
          <p:cNvSpPr/>
          <p:nvPr/>
        </p:nvSpPr>
        <p:spPr>
          <a:xfrm>
            <a:off x="6036303" y="2420611"/>
            <a:ext cx="5279397" cy="5542289"/>
          </a:xfrm>
          <a:prstGeom prst="roundRect">
            <a:avLst>
              <a:gd name="adj" fmla="val 9553"/>
            </a:avLst>
          </a:prstGeom>
          <a:noFill/>
          <a:ln w="28575">
            <a:solidFill>
              <a:srgbClr val="003DA5"/>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sz="2400" b="1" dirty="0">
                <a:solidFill>
                  <a:srgbClr val="003DA5"/>
                </a:solidFill>
                <a:latin typeface="Times New Roman" panose="02020603050405020304" pitchFamily="18" charset="0"/>
                <a:cs typeface="Times New Roman" panose="02020603050405020304" pitchFamily="18" charset="0"/>
              </a:rPr>
              <a:t>PROGRAM OBJECTIVES</a:t>
            </a:r>
          </a:p>
          <a:p>
            <a:endParaRPr lang="en-IN" sz="2400" b="1" dirty="0">
              <a:solidFill>
                <a:srgbClr val="003DA5"/>
              </a:solidFill>
              <a:latin typeface="Times New Roman" panose="02020603050405020304" pitchFamily="18" charset="0"/>
              <a:cs typeface="Times New Roman" panose="02020603050405020304" pitchFamily="18" charset="0"/>
            </a:endParaRPr>
          </a:p>
          <a:p>
            <a:r>
              <a:rPr lang="en-US" sz="2400" b="1" dirty="0">
                <a:solidFill>
                  <a:srgbClr val="003DA5"/>
                </a:solidFill>
                <a:latin typeface="Times New Roman" panose="02020603050405020304" pitchFamily="18" charset="0"/>
                <a:cs typeface="Times New Roman" panose="02020603050405020304" pitchFamily="18" charset="0"/>
              </a:rPr>
              <a:t>Increase</a:t>
            </a:r>
            <a:r>
              <a:rPr lang="en-US" sz="2400" dirty="0">
                <a:solidFill>
                  <a:srgbClr val="003DA5"/>
                </a:solidFill>
                <a:latin typeface="Times New Roman" panose="02020603050405020304" pitchFamily="18" charset="0"/>
                <a:cs typeface="Times New Roman" panose="02020603050405020304" pitchFamily="18" charset="0"/>
              </a:rPr>
              <a:t> mutual understanding between the people of the United States and the people of other countries</a:t>
            </a:r>
          </a:p>
          <a:p>
            <a:endParaRPr lang="en-US" sz="2400" dirty="0">
              <a:solidFill>
                <a:srgbClr val="003DA5"/>
              </a:solidFill>
              <a:latin typeface="Times New Roman" panose="02020603050405020304" pitchFamily="18" charset="0"/>
              <a:cs typeface="Times New Roman" panose="02020603050405020304" pitchFamily="18" charset="0"/>
            </a:endParaRPr>
          </a:p>
          <a:p>
            <a:r>
              <a:rPr lang="en-US" sz="2400" b="1" dirty="0">
                <a:solidFill>
                  <a:srgbClr val="003DA5"/>
                </a:solidFill>
                <a:latin typeface="Times New Roman" panose="02020603050405020304" pitchFamily="18" charset="0"/>
                <a:cs typeface="Times New Roman" panose="02020603050405020304" pitchFamily="18" charset="0"/>
              </a:rPr>
              <a:t>Create</a:t>
            </a:r>
            <a:r>
              <a:rPr lang="en-US" sz="2400" dirty="0">
                <a:solidFill>
                  <a:srgbClr val="003DA5"/>
                </a:solidFill>
                <a:latin typeface="Times New Roman" panose="02020603050405020304" pitchFamily="18" charset="0"/>
                <a:cs typeface="Times New Roman" panose="02020603050405020304" pitchFamily="18" charset="0"/>
              </a:rPr>
              <a:t> a large academic and cultural network around the world</a:t>
            </a:r>
          </a:p>
          <a:p>
            <a:endParaRPr lang="en-US" sz="2400" dirty="0">
              <a:solidFill>
                <a:srgbClr val="003DA5"/>
              </a:solidFill>
              <a:latin typeface="Times New Roman" panose="02020603050405020304" pitchFamily="18" charset="0"/>
              <a:cs typeface="Times New Roman" panose="02020603050405020304" pitchFamily="18" charset="0"/>
            </a:endParaRPr>
          </a:p>
          <a:p>
            <a:endParaRPr lang="en-US" sz="2400" dirty="0">
              <a:solidFill>
                <a:srgbClr val="003DA5"/>
              </a:solidFill>
              <a:latin typeface="Times New Roman" panose="02020603050405020304" pitchFamily="18" charset="0"/>
              <a:cs typeface="Times New Roman" panose="02020603050405020304" pitchFamily="18" charset="0"/>
            </a:endParaRPr>
          </a:p>
          <a:p>
            <a:endParaRPr lang="en-US" sz="2400" dirty="0">
              <a:solidFill>
                <a:srgbClr val="003DA5"/>
              </a:solidFill>
              <a:latin typeface="Times New Roman" panose="02020603050405020304" pitchFamily="18" charset="0"/>
              <a:cs typeface="Times New Roman" panose="02020603050405020304" pitchFamily="18" charset="0"/>
            </a:endParaRPr>
          </a:p>
          <a:p>
            <a:pPr algn="ctr"/>
            <a:endParaRPr lang="en-IN" dirty="0">
              <a:solidFill>
                <a:srgbClr val="003DA5"/>
              </a:solidFill>
            </a:endParaRPr>
          </a:p>
        </p:txBody>
      </p:sp>
      <p:sp>
        <p:nvSpPr>
          <p:cNvPr id="19" name="Rectangle: Rounded Corners 18">
            <a:extLst>
              <a:ext uri="{FF2B5EF4-FFF2-40B4-BE49-F238E27FC236}">
                <a16:creationId xmlns:a16="http://schemas.microsoft.com/office/drawing/2014/main" id="{CDAC22E4-B146-73AB-6110-A547DC6CF4B3}"/>
              </a:ext>
            </a:extLst>
          </p:cNvPr>
          <p:cNvSpPr/>
          <p:nvPr/>
        </p:nvSpPr>
        <p:spPr>
          <a:xfrm>
            <a:off x="11658600" y="2420610"/>
            <a:ext cx="6311178" cy="5542289"/>
          </a:xfrm>
          <a:prstGeom prst="roundRect">
            <a:avLst>
              <a:gd name="adj" fmla="val 9553"/>
            </a:avLst>
          </a:prstGeom>
          <a:noFill/>
          <a:ln w="28575">
            <a:solidFill>
              <a:srgbClr val="003DA5"/>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solidFill>
                <a:srgbClr val="003DA5"/>
              </a:solidFill>
            </a:endParaRPr>
          </a:p>
        </p:txBody>
      </p:sp>
      <p:pic>
        <p:nvPicPr>
          <p:cNvPr id="7" name="Picture 6" descr="A blue circle with a cross and text&#10;&#10;Description automatically generated">
            <a:extLst>
              <a:ext uri="{FF2B5EF4-FFF2-40B4-BE49-F238E27FC236}">
                <a16:creationId xmlns:a16="http://schemas.microsoft.com/office/drawing/2014/main" id="{2364B168-A82D-2744-8526-FFAB7F8F84C2}"/>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sp>
        <p:nvSpPr>
          <p:cNvPr id="12" name="TextBox 11">
            <a:extLst>
              <a:ext uri="{FF2B5EF4-FFF2-40B4-BE49-F238E27FC236}">
                <a16:creationId xmlns:a16="http://schemas.microsoft.com/office/drawing/2014/main" id="{A903DACF-F031-E762-CA15-26DF28C91DFB}"/>
              </a:ext>
            </a:extLst>
          </p:cNvPr>
          <p:cNvSpPr txBox="1"/>
          <p:nvPr/>
        </p:nvSpPr>
        <p:spPr>
          <a:xfrm>
            <a:off x="12344400" y="2608441"/>
            <a:ext cx="5437800" cy="4893647"/>
          </a:xfrm>
          <a:prstGeom prst="rect">
            <a:avLst/>
          </a:prstGeom>
          <a:noFill/>
        </p:spPr>
        <p:txBody>
          <a:bodyPr wrap="square">
            <a:spAutoFit/>
          </a:bodyPr>
          <a:lstStyle/>
          <a:p>
            <a:r>
              <a:rPr lang="en-US" sz="2400" b="1" dirty="0">
                <a:solidFill>
                  <a:srgbClr val="003DA5"/>
                </a:solidFill>
                <a:latin typeface="Times New Roman" panose="02020603050405020304" pitchFamily="18" charset="0"/>
                <a:cs typeface="Times New Roman" panose="02020603050405020304" pitchFamily="18" charset="0"/>
              </a:rPr>
              <a:t>FULBRIGHT IN INDIA</a:t>
            </a:r>
          </a:p>
          <a:p>
            <a:endParaRPr lang="en-US" sz="2400" b="1" dirty="0">
              <a:solidFill>
                <a:srgbClr val="003DA5"/>
              </a:solidFill>
              <a:latin typeface="Times New Roman" panose="02020603050405020304" pitchFamily="18" charset="0"/>
              <a:cs typeface="Times New Roman" panose="02020603050405020304" pitchFamily="18" charset="0"/>
            </a:endParaRPr>
          </a:p>
          <a:p>
            <a:r>
              <a:rPr lang="en-US" sz="2400" b="1" dirty="0">
                <a:solidFill>
                  <a:srgbClr val="003DA5"/>
                </a:solidFill>
                <a:latin typeface="Times New Roman" panose="02020603050405020304" pitchFamily="18" charset="0"/>
                <a:cs typeface="Times New Roman" panose="02020603050405020304" pitchFamily="18" charset="0"/>
              </a:rPr>
              <a:t>Since </a:t>
            </a:r>
            <a:r>
              <a:rPr lang="en-US" sz="2400" dirty="0">
                <a:solidFill>
                  <a:srgbClr val="003DA5"/>
                </a:solidFill>
                <a:latin typeface="Times New Roman" panose="02020603050405020304" pitchFamily="18" charset="0"/>
                <a:cs typeface="Times New Roman" panose="02020603050405020304" pitchFamily="18" charset="0"/>
              </a:rPr>
              <a:t>1950, USIEF has awarded over 21,000 Fulbright Fellowships to Indian and American citizens  </a:t>
            </a:r>
          </a:p>
          <a:p>
            <a:endParaRPr lang="en-US" sz="2400" b="1" dirty="0">
              <a:solidFill>
                <a:srgbClr val="003DA5"/>
              </a:solidFill>
              <a:latin typeface="Times New Roman" panose="02020603050405020304" pitchFamily="18" charset="0"/>
              <a:cs typeface="Times New Roman" panose="02020603050405020304" pitchFamily="18" charset="0"/>
            </a:endParaRPr>
          </a:p>
          <a:p>
            <a:r>
              <a:rPr lang="en-US" sz="2400" b="1" dirty="0">
                <a:solidFill>
                  <a:srgbClr val="003DA5"/>
                </a:solidFill>
                <a:latin typeface="Times New Roman" panose="02020603050405020304" pitchFamily="18" charset="0"/>
                <a:cs typeface="Times New Roman" panose="02020603050405020304" pitchFamily="18" charset="0"/>
              </a:rPr>
              <a:t>For 2025-26, </a:t>
            </a:r>
            <a:r>
              <a:rPr lang="en-US" sz="2400" dirty="0">
                <a:solidFill>
                  <a:srgbClr val="003DA5"/>
                </a:solidFill>
                <a:latin typeface="Times New Roman" panose="02020603050405020304" pitchFamily="18" charset="0"/>
                <a:cs typeface="Times New Roman" panose="02020603050405020304" pitchFamily="18" charset="0"/>
              </a:rPr>
              <a:t>USIEF has awarded </a:t>
            </a:r>
            <a:r>
              <a:rPr lang="en-US" sz="2400" b="1" dirty="0">
                <a:solidFill>
                  <a:srgbClr val="003DA5"/>
                </a:solidFill>
                <a:latin typeface="Times New Roman" panose="02020603050405020304" pitchFamily="18" charset="0"/>
                <a:cs typeface="Times New Roman" panose="02020603050405020304" pitchFamily="18" charset="0"/>
              </a:rPr>
              <a:t>78</a:t>
            </a:r>
            <a:r>
              <a:rPr lang="en-US" sz="2400" dirty="0">
                <a:solidFill>
                  <a:srgbClr val="003DA5"/>
                </a:solidFill>
                <a:latin typeface="Times New Roman" panose="02020603050405020304" pitchFamily="18" charset="0"/>
                <a:cs typeface="Times New Roman" panose="02020603050405020304" pitchFamily="18" charset="0"/>
              </a:rPr>
              <a:t> Fulbright-Nehru and Fulbright-Kalam Fellowships to </a:t>
            </a:r>
            <a:r>
              <a:rPr lang="en-US" sz="2400" b="1" dirty="0">
                <a:solidFill>
                  <a:srgbClr val="003DA5"/>
                </a:solidFill>
                <a:latin typeface="Times New Roman" panose="02020603050405020304" pitchFamily="18" charset="0"/>
                <a:cs typeface="Times New Roman" panose="02020603050405020304" pitchFamily="18" charset="0"/>
              </a:rPr>
              <a:t>U.S. citizens</a:t>
            </a:r>
          </a:p>
          <a:p>
            <a:endParaRPr lang="en-US" sz="2400" b="1" dirty="0">
              <a:solidFill>
                <a:srgbClr val="003DA5"/>
              </a:solidFill>
              <a:latin typeface="Times New Roman" panose="02020603050405020304" pitchFamily="18" charset="0"/>
              <a:cs typeface="Times New Roman" panose="02020603050405020304" pitchFamily="18" charset="0"/>
            </a:endParaRPr>
          </a:p>
          <a:p>
            <a:r>
              <a:rPr lang="en-US" sz="2400" b="1">
                <a:solidFill>
                  <a:srgbClr val="003DA5"/>
                </a:solidFill>
                <a:latin typeface="Times New Roman" panose="02020603050405020304" pitchFamily="18" charset="0"/>
                <a:cs typeface="Times New Roman" panose="02020603050405020304" pitchFamily="18" charset="0"/>
              </a:rPr>
              <a:t>For 2025-26</a:t>
            </a:r>
            <a:r>
              <a:rPr lang="en-US" sz="2400">
                <a:solidFill>
                  <a:srgbClr val="003DA5"/>
                </a:solidFill>
                <a:latin typeface="Times New Roman" panose="02020603050405020304" pitchFamily="18" charset="0"/>
                <a:cs typeface="Times New Roman" panose="02020603050405020304" pitchFamily="18" charset="0"/>
              </a:rPr>
              <a:t>, USIEF has awarded </a:t>
            </a:r>
            <a:r>
              <a:rPr lang="en-US" sz="2400" b="1">
                <a:solidFill>
                  <a:srgbClr val="003DA5"/>
                </a:solidFill>
                <a:latin typeface="Times New Roman" panose="02020603050405020304" pitchFamily="18" charset="0"/>
                <a:cs typeface="Times New Roman" panose="02020603050405020304" pitchFamily="18" charset="0"/>
              </a:rPr>
              <a:t>82</a:t>
            </a:r>
            <a:r>
              <a:rPr lang="en-US" sz="2400">
                <a:solidFill>
                  <a:srgbClr val="003DA5"/>
                </a:solidFill>
                <a:latin typeface="Times New Roman" panose="02020603050405020304" pitchFamily="18" charset="0"/>
                <a:cs typeface="Times New Roman" panose="02020603050405020304" pitchFamily="18" charset="0"/>
              </a:rPr>
              <a:t> Fulbright-Nehru and Fulbright-Kalam Fellowships to </a:t>
            </a:r>
            <a:r>
              <a:rPr lang="en-US" sz="2400" b="1">
                <a:solidFill>
                  <a:srgbClr val="003DA5"/>
                </a:solidFill>
                <a:latin typeface="Times New Roman" panose="02020603050405020304" pitchFamily="18" charset="0"/>
                <a:cs typeface="Times New Roman" panose="02020603050405020304" pitchFamily="18" charset="0"/>
              </a:rPr>
              <a:t>Indian citizens</a:t>
            </a:r>
            <a:endParaRPr lang="en-US" sz="2400" b="1" dirty="0">
              <a:solidFill>
                <a:srgbClr val="003DA5"/>
              </a:solidFill>
              <a:latin typeface="Times New Roman" panose="02020603050405020304" pitchFamily="18" charset="0"/>
              <a:cs typeface="Times New Roman" panose="02020603050405020304" pitchFamily="18" charset="0"/>
            </a:endParaRPr>
          </a:p>
        </p:txBody>
      </p:sp>
      <p:pic>
        <p:nvPicPr>
          <p:cNvPr id="6" name="Picture 5" descr="A logo with a black background&#10;&#10;Description automatically generated">
            <a:extLst>
              <a:ext uri="{FF2B5EF4-FFF2-40B4-BE49-F238E27FC236}">
                <a16:creationId xmlns:a16="http://schemas.microsoft.com/office/drawing/2014/main" id="{5F9300C7-C14E-8579-BEF1-3A2F988406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13455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7754" y="723900"/>
            <a:ext cx="17240646" cy="941925"/>
          </a:xfrm>
          <a:prstGeom prst="rect">
            <a:avLst/>
          </a:prstGeom>
        </p:spPr>
        <p:txBody>
          <a:bodyPr wrap="square" lIns="0" tIns="0" rIns="0" bIns="0" rtlCol="0" anchor="t">
            <a:spAutoFit/>
          </a:bodyPr>
          <a:lstStyle/>
          <a:p>
            <a:pPr>
              <a:lnSpc>
                <a:spcPts val="7799"/>
              </a:lnSpc>
            </a:pPr>
            <a:r>
              <a:rPr lang="en-US" sz="6499" spc="129" dirty="0">
                <a:solidFill>
                  <a:schemeClr val="bg1"/>
                </a:solidFill>
                <a:latin typeface="Aileron Bold"/>
              </a:rPr>
              <a:t>Meet the Team </a:t>
            </a:r>
          </a:p>
        </p:txBody>
      </p:sp>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4498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513954" y="230391"/>
            <a:ext cx="17240646" cy="930576"/>
          </a:xfrm>
          <a:prstGeom prst="rect">
            <a:avLst/>
          </a:prstGeom>
        </p:spPr>
        <p:txBody>
          <a:bodyPr wrap="square" lIns="0" tIns="0" rIns="0" bIns="0" rtlCol="0" anchor="t">
            <a:spAutoFit/>
          </a:bodyPr>
          <a:lstStyle/>
          <a:p>
            <a:pPr>
              <a:lnSpc>
                <a:spcPts val="7799"/>
              </a:lnSpc>
            </a:pPr>
            <a:r>
              <a:rPr lang="en-US" sz="6000" spc="129" dirty="0">
                <a:solidFill>
                  <a:srgbClr val="003DA5"/>
                </a:solidFill>
                <a:latin typeface="Times New Roman" panose="02020603050405020304" pitchFamily="18" charset="0"/>
                <a:cs typeface="Times New Roman" panose="02020603050405020304" pitchFamily="18" charset="0"/>
              </a:rPr>
              <a:t>THE FULBRIGHT PROGRAM IN INDIA </a:t>
            </a:r>
          </a:p>
        </p:txBody>
      </p:sp>
      <p:pic>
        <p:nvPicPr>
          <p:cNvPr id="5" name="Picture 4" descr="Blue world map">
            <a:extLst>
              <a:ext uri="{FF2B5EF4-FFF2-40B4-BE49-F238E27FC236}">
                <a16:creationId xmlns:a16="http://schemas.microsoft.com/office/drawing/2014/main" id="{ED9C4FCC-A8C4-B897-1EED-4C0C3BA42818}"/>
              </a:ext>
            </a:extLst>
          </p:cNvPr>
          <p:cNvPicPr>
            <a:picLocks noChangeAspect="1"/>
          </p:cNvPicPr>
          <p:nvPr/>
        </p:nvPicPr>
        <p:blipFill rotWithShape="1">
          <a:blip r:embed="rId3" cstate="print">
            <a:alphaModFix amt="22000"/>
            <a:extLst>
              <a:ext uri="{28A0092B-C50C-407E-A947-70E740481C1C}">
                <a14:useLocalDpi xmlns:a14="http://schemas.microsoft.com/office/drawing/2010/main" val="0"/>
              </a:ext>
            </a:extLst>
          </a:blip>
          <a:srcRect l="72" t="47325" r="-72" b="41918"/>
          <a:stretch/>
        </p:blipFill>
        <p:spPr>
          <a:xfrm>
            <a:off x="0" y="9101469"/>
            <a:ext cx="18478499" cy="1185531"/>
          </a:xfrm>
          <a:prstGeom prst="rect">
            <a:avLst/>
          </a:prstGeom>
        </p:spPr>
      </p:pic>
      <p:grpSp>
        <p:nvGrpSpPr>
          <p:cNvPr id="17" name="Group 16">
            <a:extLst>
              <a:ext uri="{FF2B5EF4-FFF2-40B4-BE49-F238E27FC236}">
                <a16:creationId xmlns:a16="http://schemas.microsoft.com/office/drawing/2014/main" id="{C285A2DE-C2A8-64FC-2EB6-5590A88BD523}"/>
              </a:ext>
            </a:extLst>
          </p:cNvPr>
          <p:cNvGrpSpPr/>
          <p:nvPr/>
        </p:nvGrpSpPr>
        <p:grpSpPr>
          <a:xfrm>
            <a:off x="9906001" y="2027715"/>
            <a:ext cx="6934199" cy="6530826"/>
            <a:chOff x="10591800" y="1949615"/>
            <a:chExt cx="6420246" cy="6530826"/>
          </a:xfrm>
        </p:grpSpPr>
        <p:sp>
          <p:nvSpPr>
            <p:cNvPr id="15" name="TextBox 14">
              <a:extLst>
                <a:ext uri="{FF2B5EF4-FFF2-40B4-BE49-F238E27FC236}">
                  <a16:creationId xmlns:a16="http://schemas.microsoft.com/office/drawing/2014/main" id="{95BB87CE-ED39-9853-DCDE-62DB9EF0B477}"/>
                </a:ext>
              </a:extLst>
            </p:cNvPr>
            <p:cNvSpPr txBox="1"/>
            <p:nvPr/>
          </p:nvSpPr>
          <p:spPr>
            <a:xfrm>
              <a:off x="10591800" y="5790343"/>
              <a:ext cx="6420246" cy="2690098"/>
            </a:xfrm>
            <a:prstGeom prst="roundRect">
              <a:avLst/>
            </a:prstGeom>
            <a:solidFill>
              <a:srgbClr val="003DA5"/>
            </a:solidFill>
          </p:spPr>
          <p:txBody>
            <a:bodyPr wrap="square">
              <a:spAutoFit/>
            </a:bodyPr>
            <a:lstStyle/>
            <a:p>
              <a:pPr algn="ctr"/>
              <a:endParaRPr lang="en-US" sz="2000" b="1" dirty="0">
                <a:solidFill>
                  <a:schemeClr val="bg1"/>
                </a:solidFill>
                <a:latin typeface="Garamond" pitchFamily="18" charset="0"/>
              </a:endParaRPr>
            </a:p>
            <a:p>
              <a:pPr algn="ctr"/>
              <a:endParaRPr lang="en-US" sz="2000" b="1" dirty="0">
                <a:solidFill>
                  <a:schemeClr val="bg1"/>
                </a:solidFill>
                <a:latin typeface="Garamond" pitchFamily="18" charset="0"/>
              </a:endParaRPr>
            </a:p>
            <a:p>
              <a:pPr algn="ctr"/>
              <a:r>
                <a:rPr lang="en-US" sz="2800" dirty="0">
                  <a:solidFill>
                    <a:schemeClr val="bg1"/>
                  </a:solidFill>
                  <a:latin typeface="Times New Roman" panose="02020603050405020304" pitchFamily="18" charset="0"/>
                  <a:cs typeface="Times New Roman" panose="02020603050405020304" pitchFamily="18" charset="0"/>
                </a:rPr>
                <a:t>Foreign Secretary Shiv Shankar Menon and U.S. Ambassador to India David C. Mulford declaring both India and U.S. equal partners </a:t>
              </a:r>
              <a:endParaRPr lang="en-IN" sz="2800"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65E02F5-93CC-B01B-D294-365FC722F6A1}"/>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sharpenSoften amount="25000"/>
                      </a14:imgEffect>
                      <a14:imgEffect>
                        <a14:saturation sat="33000"/>
                      </a14:imgEffect>
                    </a14:imgLayer>
                  </a14:imgProps>
                </a:ext>
              </a:extLst>
            </a:blip>
            <a:srcRect t="21333"/>
            <a:stretch/>
          </p:blipFill>
          <p:spPr>
            <a:xfrm>
              <a:off x="10591800" y="3127436"/>
              <a:ext cx="6420246" cy="3318229"/>
            </a:xfrm>
            <a:prstGeom prst="roundRect">
              <a:avLst>
                <a:gd name="adj" fmla="val 8594"/>
              </a:avLst>
            </a:prstGeom>
            <a:solidFill>
              <a:srgbClr val="FFFFFF">
                <a:shade val="85000"/>
              </a:srgbClr>
            </a:solidFill>
            <a:ln>
              <a:noFill/>
            </a:ln>
            <a:effectLst/>
          </p:spPr>
        </p:pic>
        <p:sp>
          <p:nvSpPr>
            <p:cNvPr id="12" name="TextBox 2">
              <a:extLst>
                <a:ext uri="{FF2B5EF4-FFF2-40B4-BE49-F238E27FC236}">
                  <a16:creationId xmlns:a16="http://schemas.microsoft.com/office/drawing/2014/main" id="{6F89D2DF-535C-2CEC-406D-82555B4AE162}"/>
                </a:ext>
              </a:extLst>
            </p:cNvPr>
            <p:cNvSpPr txBox="1"/>
            <p:nvPr/>
          </p:nvSpPr>
          <p:spPr>
            <a:xfrm>
              <a:off x="12508750" y="1949615"/>
              <a:ext cx="2586346" cy="846386"/>
            </a:xfrm>
            <a:prstGeom prst="rect">
              <a:avLst/>
            </a:prstGeom>
          </p:spPr>
          <p:txBody>
            <a:bodyPr wrap="square" lIns="0" tIns="0" rIns="0" bIns="0" rtlCol="0" anchor="t">
              <a:spAutoFit/>
            </a:bodyPr>
            <a:lstStyle/>
            <a:p>
              <a:pPr>
                <a:lnSpc>
                  <a:spcPts val="7799"/>
                </a:lnSpc>
              </a:pPr>
              <a:r>
                <a:rPr lang="en-US" sz="3200" spc="129" dirty="0">
                  <a:solidFill>
                    <a:srgbClr val="003DA5"/>
                  </a:solidFill>
                  <a:latin typeface="Times New Roman" panose="02020603050405020304" pitchFamily="18" charset="0"/>
                  <a:cs typeface="Times New Roman" panose="02020603050405020304" pitchFamily="18" charset="0"/>
                </a:rPr>
                <a:t>July 4, 2008</a:t>
              </a:r>
            </a:p>
          </p:txBody>
        </p:sp>
      </p:grpSp>
      <p:grpSp>
        <p:nvGrpSpPr>
          <p:cNvPr id="18" name="Group 17">
            <a:extLst>
              <a:ext uri="{FF2B5EF4-FFF2-40B4-BE49-F238E27FC236}">
                <a16:creationId xmlns:a16="http://schemas.microsoft.com/office/drawing/2014/main" id="{1DDE7071-D545-DCFD-59C8-1D2C245B3A53}"/>
              </a:ext>
            </a:extLst>
          </p:cNvPr>
          <p:cNvGrpSpPr/>
          <p:nvPr/>
        </p:nvGrpSpPr>
        <p:grpSpPr>
          <a:xfrm>
            <a:off x="1447800" y="2052022"/>
            <a:ext cx="6934200" cy="6485041"/>
            <a:chOff x="1252228" y="2058408"/>
            <a:chExt cx="6291572" cy="6485041"/>
          </a:xfrm>
        </p:grpSpPr>
        <p:sp>
          <p:nvSpPr>
            <p:cNvPr id="11" name="TextBox 2">
              <a:extLst>
                <a:ext uri="{FF2B5EF4-FFF2-40B4-BE49-F238E27FC236}">
                  <a16:creationId xmlns:a16="http://schemas.microsoft.com/office/drawing/2014/main" id="{41FB6C7A-23B5-B73F-A938-989F675C00D3}"/>
                </a:ext>
              </a:extLst>
            </p:cNvPr>
            <p:cNvSpPr txBox="1"/>
            <p:nvPr/>
          </p:nvSpPr>
          <p:spPr>
            <a:xfrm>
              <a:off x="2633551" y="2058408"/>
              <a:ext cx="3528926" cy="846386"/>
            </a:xfrm>
            <a:prstGeom prst="rect">
              <a:avLst/>
            </a:prstGeom>
          </p:spPr>
          <p:txBody>
            <a:bodyPr wrap="square" lIns="0" tIns="0" rIns="0" bIns="0" rtlCol="0" anchor="t">
              <a:spAutoFit/>
            </a:bodyPr>
            <a:lstStyle/>
            <a:p>
              <a:pPr>
                <a:lnSpc>
                  <a:spcPts val="7799"/>
                </a:lnSpc>
              </a:pPr>
              <a:r>
                <a:rPr lang="en-US" sz="3200" spc="129" dirty="0">
                  <a:solidFill>
                    <a:srgbClr val="003DA5"/>
                  </a:solidFill>
                  <a:latin typeface="Times New Roman" panose="02020603050405020304" pitchFamily="18" charset="0"/>
                  <a:cs typeface="Times New Roman" panose="02020603050405020304" pitchFamily="18" charset="0"/>
                </a:rPr>
                <a:t>February 2, 1950</a:t>
              </a:r>
            </a:p>
          </p:txBody>
        </p:sp>
        <p:sp>
          <p:nvSpPr>
            <p:cNvPr id="14" name="TextBox 13">
              <a:extLst>
                <a:ext uri="{FF2B5EF4-FFF2-40B4-BE49-F238E27FC236}">
                  <a16:creationId xmlns:a16="http://schemas.microsoft.com/office/drawing/2014/main" id="{9FD38149-066C-693A-3D49-CEEB7014BD2F}"/>
                </a:ext>
              </a:extLst>
            </p:cNvPr>
            <p:cNvSpPr txBox="1"/>
            <p:nvPr/>
          </p:nvSpPr>
          <p:spPr>
            <a:xfrm>
              <a:off x="1252228" y="5853351"/>
              <a:ext cx="6291572" cy="2690098"/>
            </a:xfrm>
            <a:prstGeom prst="roundRect">
              <a:avLst/>
            </a:prstGeom>
            <a:solidFill>
              <a:srgbClr val="003DA5"/>
            </a:solidFill>
          </p:spPr>
          <p:txBody>
            <a:bodyPr wrap="square">
              <a:spAutoFit/>
            </a:bodyPr>
            <a:lstStyle/>
            <a:p>
              <a:pPr algn="ctr"/>
              <a:endParaRPr lang="en-US" sz="2000" b="1" dirty="0">
                <a:solidFill>
                  <a:schemeClr val="bg1"/>
                </a:solidFill>
                <a:latin typeface="Garamond" pitchFamily="18" charset="0"/>
              </a:endParaRPr>
            </a:p>
            <a:p>
              <a:pPr algn="ctr"/>
              <a:endParaRPr lang="en-US" sz="2000" b="1" dirty="0">
                <a:solidFill>
                  <a:schemeClr val="bg1"/>
                </a:solidFill>
                <a:latin typeface="Garamond" pitchFamily="18" charset="0"/>
              </a:endParaRPr>
            </a:p>
            <a:p>
              <a:pPr algn="ctr"/>
              <a:r>
                <a:rPr lang="en-US" sz="2800" dirty="0">
                  <a:solidFill>
                    <a:schemeClr val="bg1"/>
                  </a:solidFill>
                  <a:latin typeface="Times New Roman" panose="02020603050405020304" pitchFamily="18" charset="0"/>
                  <a:cs typeface="Times New Roman" panose="02020603050405020304" pitchFamily="18" charset="0"/>
                </a:rPr>
                <a:t>Prime Minister Jawaharlal Nehru and U.S. Ambassador to India Loy Henderson sign the Fulbright Agreement for India</a:t>
              </a:r>
              <a:endParaRPr lang="en-IN" sz="2800"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4B089FB-1794-92F1-C26F-F97DF136957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rcRect t="10763"/>
            <a:stretch/>
          </p:blipFill>
          <p:spPr>
            <a:xfrm>
              <a:off x="1252228" y="3221343"/>
              <a:ext cx="6291572" cy="3177091"/>
            </a:xfrm>
            <a:prstGeom prst="roundRect">
              <a:avLst>
                <a:gd name="adj" fmla="val 8594"/>
              </a:avLst>
            </a:prstGeom>
            <a:solidFill>
              <a:srgbClr val="FFFFFF">
                <a:shade val="85000"/>
              </a:srgbClr>
            </a:solidFill>
            <a:ln>
              <a:noFill/>
            </a:ln>
            <a:effectLst/>
          </p:spPr>
        </p:pic>
      </p:grpSp>
      <p:pic>
        <p:nvPicPr>
          <p:cNvPr id="13" name="Picture 12" descr="A blue circle with a cross and text&#10;&#10;Description automatically generated">
            <a:extLst>
              <a:ext uri="{FF2B5EF4-FFF2-40B4-BE49-F238E27FC236}">
                <a16:creationId xmlns:a16="http://schemas.microsoft.com/office/drawing/2014/main" id="{2DB58C91-6E15-C48D-2F2F-091AE52173BF}"/>
              </a:ext>
            </a:extLst>
          </p:cNvPr>
          <p:cNvPicPr>
            <a:picLocks noChangeAspect="1"/>
          </p:cNvPicPr>
          <p:nvPr/>
        </p:nvPicPr>
        <p:blipFill>
          <a:blip r:embed="rId8" cstate="print">
            <a:biLevel thresh="25000"/>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C6FA9625-CB69-E8B7-31F8-090BBB8BA1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393612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2974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Grant Dates</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73">
              <a:buSzPct val="120000"/>
            </a:pPr>
            <a:endParaRPr lang="en-US" sz="2800" dirty="0">
              <a:solidFill>
                <a:srgbClr val="003DA5"/>
              </a:solidFill>
              <a:latin typeface="Abadi" panose="020B0604020104020204" pitchFamily="34"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All U.S. Fulbright- Nehru </a:t>
            </a:r>
            <a:r>
              <a:rPr lang="en-US" sz="3200" b="1" dirty="0">
                <a:solidFill>
                  <a:srgbClr val="003DA5"/>
                </a:solidFill>
                <a:latin typeface="Times New Roman" panose="02020603050405020304" pitchFamily="18" charset="0"/>
                <a:cs typeface="Times New Roman" panose="02020603050405020304" pitchFamily="18" charset="0"/>
              </a:rPr>
              <a:t>Non-PhD Students </a:t>
            </a:r>
            <a:r>
              <a:rPr lang="en-US" sz="3200" dirty="0">
                <a:solidFill>
                  <a:srgbClr val="003DA5"/>
                </a:solidFill>
                <a:latin typeface="Times New Roman" panose="02020603050405020304" pitchFamily="18" charset="0"/>
                <a:cs typeface="Times New Roman" panose="02020603050405020304" pitchFamily="18" charset="0"/>
              </a:rPr>
              <a:t>will arrive in India on </a:t>
            </a:r>
            <a:r>
              <a:rPr lang="en-US" sz="3200" b="1" dirty="0">
                <a:solidFill>
                  <a:srgbClr val="003DA5"/>
                </a:solidFill>
                <a:latin typeface="Times New Roman" panose="02020603050405020304" pitchFamily="18" charset="0"/>
                <a:cs typeface="Times New Roman" panose="02020603050405020304" pitchFamily="18" charset="0"/>
              </a:rPr>
              <a:t>September 7, 2025</a:t>
            </a:r>
            <a:r>
              <a:rPr lang="en-US" sz="3200" dirty="0">
                <a:solidFill>
                  <a:srgbClr val="003DA5"/>
                </a:solidFill>
                <a:latin typeface="Times New Roman" panose="02020603050405020304" pitchFamily="18" charset="0"/>
                <a:cs typeface="Times New Roman" panose="02020603050405020304" pitchFamily="18" charset="0"/>
              </a:rPr>
              <a:t>, for a mandatory in-country orientation. </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All U.S. Fulbright- Nehru </a:t>
            </a:r>
            <a:r>
              <a:rPr lang="en-US" sz="3200" b="1" dirty="0">
                <a:solidFill>
                  <a:srgbClr val="003DA5"/>
                </a:solidFill>
                <a:latin typeface="Times New Roman" panose="02020603050405020304" pitchFamily="18" charset="0"/>
                <a:cs typeface="Times New Roman" panose="02020603050405020304" pitchFamily="18" charset="0"/>
              </a:rPr>
              <a:t>PhD Students </a:t>
            </a:r>
            <a:r>
              <a:rPr lang="en-US" sz="3200" dirty="0">
                <a:solidFill>
                  <a:srgbClr val="003DA5"/>
                </a:solidFill>
                <a:latin typeface="Times New Roman" panose="02020603050405020304" pitchFamily="18" charset="0"/>
                <a:cs typeface="Times New Roman" panose="02020603050405020304" pitchFamily="18" charset="0"/>
              </a:rPr>
              <a:t>to India are required to enter grant status anytime between </a:t>
            </a:r>
            <a:r>
              <a:rPr lang="en-US" sz="3200" b="1" dirty="0">
                <a:solidFill>
                  <a:srgbClr val="003DA5"/>
                </a:solidFill>
                <a:latin typeface="Times New Roman" panose="02020603050405020304" pitchFamily="18" charset="0"/>
                <a:cs typeface="Times New Roman" panose="02020603050405020304" pitchFamily="18" charset="0"/>
              </a:rPr>
              <a:t>August 25, 2025, to May 31, 2026.</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All PhD Students to meet virtually (or in person if you will be in a city with a USIEF office, i.e., Delhi, Chennai, Kolkata and Mumbai) with a USIEF official within 24 hours of their arrival in India.</a:t>
            </a:r>
          </a:p>
          <a:p>
            <a:pPr marL="3873">
              <a:buSzPct val="120000"/>
            </a:pPr>
            <a:endParaRPr lang="en-US" sz="2800" dirty="0">
              <a:solidFill>
                <a:srgbClr val="003DA5"/>
              </a:solidFill>
              <a:latin typeface="Abadi" panose="020B0604020104020204" pitchFamily="34" charset="0"/>
            </a:endParaRPr>
          </a:p>
          <a:p>
            <a:pPr marL="3873">
              <a:buSzPct val="120000"/>
            </a:pPr>
            <a:endParaRPr lang="en-US" sz="2800" dirty="0">
              <a:solidFill>
                <a:srgbClr val="003DA5"/>
              </a:solidFill>
              <a:latin typeface="Abadi" panose="020B0604020104020204" pitchFamily="34" charset="0"/>
            </a:endParaRP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A60405F3-B899-27D7-109D-034E11B045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73319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60967"/>
            <a:ext cx="177546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6000" spc="129" dirty="0">
                <a:solidFill>
                  <a:srgbClr val="003DA5"/>
                </a:solidFill>
                <a:latin typeface="Times New Roman" panose="02020603050405020304" pitchFamily="18" charset="0"/>
                <a:cs typeface="Times New Roman" panose="02020603050405020304" pitchFamily="18" charset="0"/>
              </a:rPr>
              <a:t>Medical Clearance</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293372" y="1647952"/>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Medical clearance is a prerequisite for starting your grant.</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This process is managed by our partner IIE in the U.S. IIE will send a detailed email regarding the medical clearance process.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The </a:t>
            </a:r>
            <a:r>
              <a:rPr lang="en-US" sz="3200" i="1" dirty="0">
                <a:solidFill>
                  <a:srgbClr val="003DA5"/>
                </a:solidFill>
                <a:latin typeface="Times New Roman" panose="02020603050405020304" pitchFamily="18" charset="0"/>
                <a:cs typeface="Times New Roman" panose="02020603050405020304" pitchFamily="18" charset="0"/>
              </a:rPr>
              <a:t>Medical History and Examination Form </a:t>
            </a:r>
            <a:r>
              <a:rPr lang="en-US" sz="3200" dirty="0">
                <a:solidFill>
                  <a:srgbClr val="003DA5"/>
                </a:solidFill>
                <a:latin typeface="Times New Roman" panose="02020603050405020304" pitchFamily="18" charset="0"/>
                <a:cs typeface="Times New Roman" panose="02020603050405020304" pitchFamily="18" charset="0"/>
              </a:rPr>
              <a:t>should be completed and submitted within 2-6 months of the grant start date.</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Questions related to medical clearance can be addressed to FulbrightStudentAdvisingSCA@iie.org.</a:t>
            </a: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624A7083-E3AE-7382-8377-319B7B744D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254159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19700"/>
            <a:ext cx="177546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6000" spc="129" dirty="0">
                <a:solidFill>
                  <a:srgbClr val="003DA5"/>
                </a:solidFill>
                <a:latin typeface="Times New Roman" panose="02020603050405020304" pitchFamily="18" charset="0"/>
                <a:cs typeface="Times New Roman" panose="02020603050405020304" pitchFamily="18" charset="0"/>
              </a:rPr>
              <a:t>Certificate of Affiliation</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198640" y="1605583"/>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All Fulbrighters will be affiliated with ONE primary affiliating institution. USIEF will secure your Certificate of Affiliation (CoA) from your proposed host institution. </a:t>
            </a:r>
          </a:p>
          <a:p>
            <a:pPr marL="3873">
              <a:buSzPct val="120000"/>
            </a:pPr>
            <a:endParaRPr lang="en-US" sz="30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All Fulbrighters must be affiliated with institutions/organizations of higher education approved and listed on the website of the Ministry of Education, Government of India, including institutions accredited by AICTE, UGC and other </a:t>
            </a:r>
            <a:r>
              <a:rPr lang="en-US" sz="3000" dirty="0">
                <a:solidFill>
                  <a:srgbClr val="003DA5"/>
                </a:solidFill>
                <a:latin typeface="Times New Roman" panose="02020603050405020304" pitchFamily="18" charset="0"/>
                <a:cs typeface="Times New Roman" panose="02020603050405020304" pitchFamily="18" charset="0"/>
                <a:hlinkClick r:id="rId3"/>
              </a:rPr>
              <a:t>Apex Level Bodies </a:t>
            </a:r>
            <a:r>
              <a:rPr lang="en-US" sz="3000" dirty="0">
                <a:solidFill>
                  <a:srgbClr val="003DA5"/>
                </a:solidFill>
                <a:latin typeface="Times New Roman" panose="02020603050405020304" pitchFamily="18" charset="0"/>
                <a:cs typeface="Times New Roman" panose="02020603050405020304" pitchFamily="18" charset="0"/>
              </a:rPr>
              <a:t>of the Ministry or medical institutions accredited by the </a:t>
            </a:r>
            <a:r>
              <a:rPr lang="en-US" sz="3000" dirty="0">
                <a:solidFill>
                  <a:srgbClr val="003DA5"/>
                </a:solidFill>
                <a:latin typeface="Times New Roman" panose="02020603050405020304" pitchFamily="18" charset="0"/>
                <a:cs typeface="Times New Roman" panose="02020603050405020304" pitchFamily="18" charset="0"/>
                <a:hlinkClick r:id="rId4"/>
              </a:rPr>
              <a:t>National Medical Commission</a:t>
            </a:r>
            <a:r>
              <a:rPr lang="en-US" sz="3000" dirty="0">
                <a:solidFill>
                  <a:srgbClr val="003DA5"/>
                </a:solidFill>
                <a:latin typeface="Times New Roman" panose="02020603050405020304" pitchFamily="18" charset="0"/>
                <a:cs typeface="Times New Roman" panose="02020603050405020304" pitchFamily="18" charset="0"/>
              </a:rPr>
              <a:t>.</a:t>
            </a:r>
          </a:p>
          <a:p>
            <a:pPr marL="3873">
              <a:buSzPct val="120000"/>
            </a:pPr>
            <a:endParaRPr lang="en-US" sz="30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This means that Fulbrighters cannot be affiliated with non-government organizations (NGOs), think-tanks, research organizations or other institutions that are not recognized by these regulatory bodies.</a:t>
            </a:r>
          </a:p>
          <a:p>
            <a:pPr marL="3873">
              <a:buSzPct val="120000"/>
            </a:pPr>
            <a:endParaRPr lang="en-US" sz="30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This CoA is used to apply for your Student Visa/ Project Clearance.</a:t>
            </a:r>
          </a:p>
          <a:p>
            <a:pPr marL="3873">
              <a:buSzPct val="120000"/>
            </a:pPr>
            <a:endParaRPr lang="en-US" sz="30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Once you receive your CoA, please be in touch with your academic supervisor in India to plan your rese</a:t>
            </a:r>
            <a:r>
              <a:rPr lang="en-US" sz="2800" dirty="0">
                <a:solidFill>
                  <a:srgbClr val="003DA5"/>
                </a:solidFill>
                <a:latin typeface="Times New Roman" panose="02020603050405020304" pitchFamily="18" charset="0"/>
                <a:cs typeface="Times New Roman" panose="02020603050405020304" pitchFamily="18" charset="0"/>
              </a:rPr>
              <a:t>arch.	</a:t>
            </a: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5">
            <a:alphaModFix amt="22000"/>
            <a:extLst>
              <a:ext uri="{28A0092B-C50C-407E-A947-70E740481C1C}">
                <a14:useLocalDpi xmlns:a14="http://schemas.microsoft.com/office/drawing/2010/main" val="0"/>
              </a:ext>
            </a:extLst>
          </a:blip>
          <a:srcRect l="72" t="47325" r="-72" b="41918"/>
          <a:stretch/>
        </p:blipFill>
        <p:spPr>
          <a:xfrm>
            <a:off x="-95250" y="9093972"/>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47DBA563-1ACB-5F8A-8007-0329232F58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352319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1582" y="1388435"/>
            <a:ext cx="177546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6000" spc="129" dirty="0">
                <a:solidFill>
                  <a:srgbClr val="003DA5"/>
                </a:solidFill>
                <a:latin typeface="Times New Roman" panose="02020603050405020304" pitchFamily="18" charset="0"/>
                <a:cs typeface="Times New Roman" panose="02020603050405020304" pitchFamily="18" charset="0"/>
              </a:rPr>
              <a:t>Grant Award Letter</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issues the Fulbright Grant Authorization document (Non-IIE grant doc).</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will also provide a digital copy of the Visa/  Project Clearance Support Letter 6-8 weeks prior to the start of your grant.</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a:solidFill>
                  <a:srgbClr val="003DA5"/>
                </a:solidFill>
                <a:latin typeface="Times New Roman" panose="02020603050405020304" pitchFamily="18" charset="0"/>
                <a:cs typeface="Times New Roman" panose="02020603050405020304" pitchFamily="18" charset="0"/>
              </a:rPr>
              <a:t>Please </a:t>
            </a:r>
            <a:r>
              <a:rPr lang="en-US" sz="3200" dirty="0">
                <a:solidFill>
                  <a:srgbClr val="003DA5"/>
                </a:solidFill>
                <a:latin typeface="Times New Roman" panose="02020603050405020304" pitchFamily="18" charset="0"/>
                <a:cs typeface="Times New Roman" panose="02020603050405020304" pitchFamily="18" charset="0"/>
              </a:rPr>
              <a:t>sign, scan and return a copy each to IIE and USIEF.</a:t>
            </a: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D1E70F3D-CAA6-44C7-AA31-93447F7DC8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169444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12601</TotalTime>
  <Words>2333</Words>
  <Application>Microsoft Office PowerPoint</Application>
  <PresentationFormat>Custom</PresentationFormat>
  <Paragraphs>338</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Times New Roman</vt:lpstr>
      <vt:lpstr>Calibri</vt:lpstr>
      <vt:lpstr>Arial</vt:lpstr>
      <vt:lpstr>Garamond</vt:lpstr>
      <vt:lpstr>Aileron</vt:lpstr>
      <vt:lpstr>Abadi</vt:lpstr>
      <vt:lpstr>Aileron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Timeline Cycle Visual Charts Presentation in Blue White Teal Simple Style</dc:title>
  <dc:creator>Bhavna Jolly</dc:creator>
  <cp:lastModifiedBy>Priyanjana Ghosh</cp:lastModifiedBy>
  <cp:revision>101</cp:revision>
  <dcterms:created xsi:type="dcterms:W3CDTF">2006-08-16T00:00:00Z</dcterms:created>
  <dcterms:modified xsi:type="dcterms:W3CDTF">2025-07-03T05:31:23Z</dcterms:modified>
  <dc:identifier>DAF75Y0VVAQ</dc:identifier>
</cp:coreProperties>
</file>